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688" r:id="rId3"/>
  </p:sldMasterIdLst>
  <p:notesMasterIdLst>
    <p:notesMasterId r:id="rId29"/>
  </p:notesMasterIdLst>
  <p:sldIdLst>
    <p:sldId id="324" r:id="rId4"/>
    <p:sldId id="257" r:id="rId5"/>
    <p:sldId id="259" r:id="rId6"/>
    <p:sldId id="262" r:id="rId7"/>
    <p:sldId id="359" r:id="rId8"/>
    <p:sldId id="343" r:id="rId9"/>
    <p:sldId id="342" r:id="rId10"/>
    <p:sldId id="361" r:id="rId11"/>
    <p:sldId id="341" r:id="rId12"/>
    <p:sldId id="360" r:id="rId13"/>
    <p:sldId id="352" r:id="rId14"/>
    <p:sldId id="356" r:id="rId15"/>
    <p:sldId id="357" r:id="rId16"/>
    <p:sldId id="355" r:id="rId17"/>
    <p:sldId id="346" r:id="rId18"/>
    <p:sldId id="348" r:id="rId19"/>
    <p:sldId id="347" r:id="rId20"/>
    <p:sldId id="349" r:id="rId21"/>
    <p:sldId id="350" r:id="rId22"/>
    <p:sldId id="362" r:id="rId23"/>
    <p:sldId id="363" r:id="rId24"/>
    <p:sldId id="354" r:id="rId25"/>
    <p:sldId id="320" r:id="rId26"/>
    <p:sldId id="282"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9"/>
    <p:restoredTop sz="74969"/>
  </p:normalViewPr>
  <p:slideViewPr>
    <p:cSldViewPr snapToGrid="0" snapToObjects="1">
      <p:cViewPr varScale="1">
        <p:scale>
          <a:sx n="106" d="100"/>
          <a:sy n="106" d="100"/>
        </p:scale>
        <p:origin x="17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6.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33" Type="http://schemas.openxmlformats.org/officeDocument/2006/relationships/tableStyles" Target="tableStyle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400" b="1" dirty="0"/>
            <a:t>Digitization</a:t>
          </a:r>
        </a:p>
        <a:p>
          <a:pPr>
            <a:buNone/>
          </a:pPr>
          <a:r>
            <a:rPr lang="en-US" sz="2400" b="0" dirty="0"/>
            <a:t>(DIY 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accent2">
            <a:lumMod val="20000"/>
            <a:lumOff val="80000"/>
          </a:schemeClr>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accent5">
            <a:lumMod val="75000"/>
          </a:schemeClr>
        </a:solidFill>
      </dgm:spPr>
      <dgm:t>
        <a:bodyPr/>
        <a:lstStyle/>
        <a:p>
          <a:r>
            <a:rPr lang="en-US" sz="2400" b="1" dirty="0"/>
            <a:t>Optical Music Recognition</a:t>
          </a:r>
        </a:p>
        <a:p>
          <a:r>
            <a:rPr lang="en-US" sz="24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accent2">
            <a:lumMod val="20000"/>
            <a:lumOff val="80000"/>
          </a:schemeClr>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accent2">
            <a:lumMod val="75000"/>
          </a:schemeClr>
        </a:solidFill>
      </dgm:spPr>
      <dgm:t>
        <a:bodyPr/>
        <a:lstStyle/>
        <a:p>
          <a:pPr>
            <a:lnSpc>
              <a:spcPct val="100000"/>
            </a:lnSpc>
            <a:spcAft>
              <a:spcPts val="0"/>
            </a:spcAft>
          </a:pPr>
          <a:r>
            <a:rPr lang="en-US" sz="2400" b="1" dirty="0"/>
            <a:t>Mensural</a:t>
          </a:r>
        </a:p>
        <a:p>
          <a:pPr>
            <a:lnSpc>
              <a:spcPct val="90000"/>
            </a:lnSpc>
            <a:spcAft>
              <a:spcPct val="35000"/>
            </a:spcAft>
          </a:pPr>
          <a:r>
            <a:rPr lang="en-US" sz="2400" b="1" dirty="0"/>
            <a:t>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custLinFactNeighborX="-66364" custLinFactNeighborY="-755">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2"/>
      <dgm:spPr/>
      <dgm:t>
        <a:bodyPr/>
        <a:lstStyle/>
        <a:p>
          <a:endParaRPr lang="en-US"/>
        </a:p>
      </dgm:t>
    </dgm:pt>
    <dgm:pt modelId="{F01796AE-E5DE-3840-9660-5517A9CC6AF2}" type="pres">
      <dgm:prSet presAssocID="{2E241689-8A4E-014B-8132-C435383F5B57}" presName="connectorText" presStyleLbl="sibTrans2D1" presStyleIdx="0" presStyleCnt="2"/>
      <dgm:spPr/>
      <dgm:t>
        <a:bodyPr/>
        <a:lstStyle/>
        <a:p>
          <a:endParaRPr lang="en-US"/>
        </a:p>
      </dgm:t>
    </dgm:pt>
    <dgm:pt modelId="{2CCBF998-CECB-7848-ADA7-9043196726C3}" type="pres">
      <dgm:prSet presAssocID="{79D4BF70-8929-0E45-BF6A-22EB90B1F84B}" presName="node" presStyleLbl="node1" presStyleIdx="1" presStyleCnt="3" custScaleY="154899" custLinFactNeighborY="1902">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1" presStyleCnt="2"/>
      <dgm:spPr/>
      <dgm:t>
        <a:bodyPr/>
        <a:lstStyle/>
        <a:p>
          <a:endParaRPr lang="en-US"/>
        </a:p>
      </dgm:t>
    </dgm:pt>
    <dgm:pt modelId="{AF5487A2-C9BF-D547-B7A9-C2C952FEFD80}" type="pres">
      <dgm:prSet presAssocID="{5403C478-8EB1-F345-9BE9-874133EF65A1}" presName="connectorText" presStyleLbl="sibTrans2D1" presStyleIdx="1" presStyleCnt="2"/>
      <dgm:spPr/>
      <dgm:t>
        <a:bodyPr/>
        <a:lstStyle/>
        <a:p>
          <a:endParaRPr lang="en-US"/>
        </a:p>
      </dgm:t>
    </dgm:pt>
    <dgm:pt modelId="{24F2FA36-F51B-6940-BC79-23D575EC9931}" type="pres">
      <dgm:prSet presAssocID="{36FBF66B-B065-784F-B30A-3E23E70E8273}" presName="node" presStyleLbl="node1" presStyleIdx="2" presStyleCnt="3" custScaleY="154899">
        <dgm:presLayoutVars>
          <dgm:bulletEnabled val="1"/>
        </dgm:presLayoutVars>
      </dgm:prSet>
      <dgm:spPr/>
      <dgm:t>
        <a:bodyPr/>
        <a:lstStyle/>
        <a:p>
          <a:endParaRPr lang="en-US"/>
        </a:p>
      </dgm:t>
    </dgm:pt>
  </dgm:ptLst>
  <dgm:cxnLst>
    <dgm:cxn modelId="{6603E465-DB66-9845-A9FA-9B37DB88BAE0}" type="presOf" srcId="{5403C478-8EB1-F345-9BE9-874133EF65A1}" destId="{26008610-5B30-DB41-8202-72A8FB2EBF3F}" srcOrd="0" destOrd="0" presId="urn:microsoft.com/office/officeart/2005/8/layout/process1"/>
    <dgm:cxn modelId="{0138E033-CA56-0C4D-9F3F-C1665C7CEAC4}" type="presOf" srcId="{2E241689-8A4E-014B-8132-C435383F5B57}" destId="{987689AB-58C7-154A-9B0D-96C424C76F83}" srcOrd="0" destOrd="0" presId="urn:microsoft.com/office/officeart/2005/8/layout/process1"/>
    <dgm:cxn modelId="{4FF89FD3-353E-E443-8BDE-02D906BAF5FB}" type="presOf" srcId="{5403C478-8EB1-F345-9BE9-874133EF65A1}" destId="{AF5487A2-C9BF-D547-B7A9-C2C952FEFD80}" srcOrd="1" destOrd="0" presId="urn:microsoft.com/office/officeart/2005/8/layout/process1"/>
    <dgm:cxn modelId="{19196EB7-1037-8B4B-B011-03C7318A507D}" srcId="{97ED0FC9-12BA-1645-BF20-258A39E724B5}" destId="{704AF33E-AB72-F045-B636-D72AB684EC30}" srcOrd="0" destOrd="0" parTransId="{C6999E19-5CFF-3847-8955-6C0CF81AD135}" sibTransId="{2E241689-8A4E-014B-8132-C435383F5B57}"/>
    <dgm:cxn modelId="{EA34508A-2896-4545-86E1-333F935D75C2}" srcId="{97ED0FC9-12BA-1645-BF20-258A39E724B5}" destId="{79D4BF70-8929-0E45-BF6A-22EB90B1F84B}" srcOrd="1" destOrd="0" parTransId="{D51D50EB-80F4-DE49-A4DD-0C20F36EACD3}" sibTransId="{5403C478-8EB1-F345-9BE9-874133EF65A1}"/>
    <dgm:cxn modelId="{58612493-734A-C24B-9426-0631739E5A19}" type="presOf" srcId="{36FBF66B-B065-784F-B30A-3E23E70E8273}" destId="{24F2FA36-F51B-6940-BC79-23D575EC9931}" srcOrd="0" destOrd="0" presId="urn:microsoft.com/office/officeart/2005/8/layout/process1"/>
    <dgm:cxn modelId="{BF6B32AD-6BFF-1C4C-9713-7861B8C00CCA}" type="presOf" srcId="{2E241689-8A4E-014B-8132-C435383F5B57}" destId="{F01796AE-E5DE-3840-9660-5517A9CC6AF2}" srcOrd="1" destOrd="0" presId="urn:microsoft.com/office/officeart/2005/8/layout/process1"/>
    <dgm:cxn modelId="{39A09430-23D9-FE46-9792-0AA28A1F8651}" type="presOf" srcId="{97ED0FC9-12BA-1645-BF20-258A39E724B5}" destId="{CFCD25C5-5900-4C44-8D17-8D73BAE75215}" srcOrd="0" destOrd="0" presId="urn:microsoft.com/office/officeart/2005/8/layout/process1"/>
    <dgm:cxn modelId="{3DA64F36-0FF7-E74E-9850-78B85C2F39B7}" type="presOf" srcId="{79D4BF70-8929-0E45-BF6A-22EB90B1F84B}" destId="{2CCBF998-CECB-7848-ADA7-9043196726C3}" srcOrd="0" destOrd="0" presId="urn:microsoft.com/office/officeart/2005/8/layout/process1"/>
    <dgm:cxn modelId="{D972E29E-641F-C04F-9AF9-135D832C194C}" type="presOf" srcId="{704AF33E-AB72-F045-B636-D72AB684EC30}" destId="{96EA1498-71B0-D84E-BAF9-85F9DEA3D6EE}"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56138581-4970-844A-A059-F40D9D8B6E48}" type="presParOf" srcId="{CFCD25C5-5900-4C44-8D17-8D73BAE75215}" destId="{96EA1498-71B0-D84E-BAF9-85F9DEA3D6EE}" srcOrd="0" destOrd="0" presId="urn:microsoft.com/office/officeart/2005/8/layout/process1"/>
    <dgm:cxn modelId="{4732A29B-165D-EC4B-9ADA-B82856E5E670}" type="presParOf" srcId="{CFCD25C5-5900-4C44-8D17-8D73BAE75215}" destId="{987689AB-58C7-154A-9B0D-96C424C76F83}" srcOrd="1" destOrd="0" presId="urn:microsoft.com/office/officeart/2005/8/layout/process1"/>
    <dgm:cxn modelId="{4EAA1776-8DBB-604B-B35C-26D08468E263}" type="presParOf" srcId="{987689AB-58C7-154A-9B0D-96C424C76F83}" destId="{F01796AE-E5DE-3840-9660-5517A9CC6AF2}" srcOrd="0" destOrd="0" presId="urn:microsoft.com/office/officeart/2005/8/layout/process1"/>
    <dgm:cxn modelId="{706BA305-0956-0344-B7C6-ED918CB466E6}" type="presParOf" srcId="{CFCD25C5-5900-4C44-8D17-8D73BAE75215}" destId="{2CCBF998-CECB-7848-ADA7-9043196726C3}" srcOrd="2" destOrd="0" presId="urn:microsoft.com/office/officeart/2005/8/layout/process1"/>
    <dgm:cxn modelId="{0522323B-E8F7-0942-AFAB-3A03A9B885AD}" type="presParOf" srcId="{CFCD25C5-5900-4C44-8D17-8D73BAE75215}" destId="{26008610-5B30-DB41-8202-72A8FB2EBF3F}" srcOrd="3" destOrd="0" presId="urn:microsoft.com/office/officeart/2005/8/layout/process1"/>
    <dgm:cxn modelId="{28930441-8B98-8C45-B4C6-FBCA48486E0B}" type="presParOf" srcId="{26008610-5B30-DB41-8202-72A8FB2EBF3F}" destId="{AF5487A2-C9BF-D547-B7A9-C2C952FEFD80}" srcOrd="0" destOrd="0" presId="urn:microsoft.com/office/officeart/2005/8/layout/process1"/>
    <dgm:cxn modelId="{F09BFDD3-45BE-004B-9086-40416755AA4D}"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400" b="1" dirty="0"/>
            <a:t>Digitization</a:t>
          </a:r>
        </a:p>
        <a:p>
          <a:pPr>
            <a:buNone/>
          </a:pPr>
          <a:r>
            <a:rPr lang="en-US" sz="2400" b="0" dirty="0"/>
            <a:t>(DIY 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accent2">
            <a:lumMod val="20000"/>
            <a:lumOff val="80000"/>
          </a:schemeClr>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accent5">
            <a:lumMod val="75000"/>
          </a:schemeClr>
        </a:solidFill>
      </dgm:spPr>
      <dgm:t>
        <a:bodyPr/>
        <a:lstStyle/>
        <a:p>
          <a:r>
            <a:rPr lang="en-US" sz="2400" b="1" dirty="0"/>
            <a:t>Optical </a:t>
          </a:r>
          <a:r>
            <a:rPr lang="en-US" sz="2400" b="1"/>
            <a:t>Music Recognition</a:t>
          </a:r>
        </a:p>
        <a:p>
          <a:r>
            <a:rPr lang="en-US" sz="24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accent2">
            <a:lumMod val="20000"/>
            <a:lumOff val="80000"/>
          </a:schemeClr>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accent2">
            <a:lumMod val="75000"/>
          </a:schemeClr>
        </a:solidFill>
      </dgm:spPr>
      <dgm:t>
        <a:bodyPr/>
        <a:lstStyle/>
        <a:p>
          <a:pPr>
            <a:lnSpc>
              <a:spcPct val="100000"/>
            </a:lnSpc>
            <a:spcAft>
              <a:spcPts val="0"/>
            </a:spcAft>
          </a:pPr>
          <a:r>
            <a:rPr lang="en-US" sz="2400" b="1" dirty="0"/>
            <a:t>Mensural</a:t>
          </a:r>
        </a:p>
        <a:p>
          <a:pPr>
            <a:lnSpc>
              <a:spcPct val="90000"/>
            </a:lnSpc>
            <a:spcAft>
              <a:spcPct val="35000"/>
            </a:spcAft>
          </a:pPr>
          <a:r>
            <a:rPr lang="en-US" sz="2400" b="1" dirty="0"/>
            <a:t>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custLinFactNeighborX="-66364" custLinFactNeighborY="-755">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2"/>
      <dgm:spPr/>
      <dgm:t>
        <a:bodyPr/>
        <a:lstStyle/>
        <a:p>
          <a:endParaRPr lang="en-US"/>
        </a:p>
      </dgm:t>
    </dgm:pt>
    <dgm:pt modelId="{F01796AE-E5DE-3840-9660-5517A9CC6AF2}" type="pres">
      <dgm:prSet presAssocID="{2E241689-8A4E-014B-8132-C435383F5B57}" presName="connectorText" presStyleLbl="sibTrans2D1" presStyleIdx="0" presStyleCnt="2"/>
      <dgm:spPr/>
      <dgm:t>
        <a:bodyPr/>
        <a:lstStyle/>
        <a:p>
          <a:endParaRPr lang="en-US"/>
        </a:p>
      </dgm:t>
    </dgm:pt>
    <dgm:pt modelId="{2CCBF998-CECB-7848-ADA7-9043196726C3}" type="pres">
      <dgm:prSet presAssocID="{79D4BF70-8929-0E45-BF6A-22EB90B1F84B}" presName="node" presStyleLbl="node1" presStyleIdx="1" presStyleCnt="3" custScaleY="154899" custLinFactNeighborY="1902">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1" presStyleCnt="2"/>
      <dgm:spPr/>
      <dgm:t>
        <a:bodyPr/>
        <a:lstStyle/>
        <a:p>
          <a:endParaRPr lang="en-US"/>
        </a:p>
      </dgm:t>
    </dgm:pt>
    <dgm:pt modelId="{AF5487A2-C9BF-D547-B7A9-C2C952FEFD80}" type="pres">
      <dgm:prSet presAssocID="{5403C478-8EB1-F345-9BE9-874133EF65A1}" presName="connectorText" presStyleLbl="sibTrans2D1" presStyleIdx="1" presStyleCnt="2"/>
      <dgm:spPr/>
      <dgm:t>
        <a:bodyPr/>
        <a:lstStyle/>
        <a:p>
          <a:endParaRPr lang="en-US"/>
        </a:p>
      </dgm:t>
    </dgm:pt>
    <dgm:pt modelId="{24F2FA36-F51B-6940-BC79-23D575EC9931}" type="pres">
      <dgm:prSet presAssocID="{36FBF66B-B065-784F-B30A-3E23E70E8273}" presName="node" presStyleLbl="node1" presStyleIdx="2" presStyleCnt="3" custScaleY="154899">
        <dgm:presLayoutVars>
          <dgm:bulletEnabled val="1"/>
        </dgm:presLayoutVars>
      </dgm:prSet>
      <dgm:spPr/>
      <dgm:t>
        <a:bodyPr/>
        <a:lstStyle/>
        <a:p>
          <a:endParaRPr lang="en-US"/>
        </a:p>
      </dgm:t>
    </dgm:pt>
  </dgm:ptLst>
  <dgm:cxnLst>
    <dgm:cxn modelId="{107E59EE-FAD7-DB45-B06D-12FB4A329C66}" srcId="{97ED0FC9-12BA-1645-BF20-258A39E724B5}" destId="{36FBF66B-B065-784F-B30A-3E23E70E8273}" srcOrd="2" destOrd="0" parTransId="{BA1E6968-0F36-2D42-9DF2-58459560222E}" sibTransId="{0A172B08-3534-4049-A236-539D62C60615}"/>
    <dgm:cxn modelId="{82098F32-9F11-8441-B0A5-14FE99723571}" type="presOf" srcId="{97ED0FC9-12BA-1645-BF20-258A39E724B5}" destId="{CFCD25C5-5900-4C44-8D17-8D73BAE75215}" srcOrd="0" destOrd="0" presId="urn:microsoft.com/office/officeart/2005/8/layout/process1"/>
    <dgm:cxn modelId="{A0A92327-22E9-8C4E-93BC-4B4B50BDECB8}" type="presOf" srcId="{79D4BF70-8929-0E45-BF6A-22EB90B1F84B}" destId="{2CCBF998-CECB-7848-ADA7-9043196726C3}" srcOrd="0" destOrd="0" presId="urn:microsoft.com/office/officeart/2005/8/layout/process1"/>
    <dgm:cxn modelId="{D323DB1D-138D-BF4C-BF02-E72278B66DFF}" type="presOf" srcId="{2E241689-8A4E-014B-8132-C435383F5B57}" destId="{987689AB-58C7-154A-9B0D-96C424C76F83}" srcOrd="0" destOrd="0" presId="urn:microsoft.com/office/officeart/2005/8/layout/process1"/>
    <dgm:cxn modelId="{0C829673-6DCD-0D4D-B132-743E9335BB23}" type="presOf" srcId="{36FBF66B-B065-784F-B30A-3E23E70E8273}" destId="{24F2FA36-F51B-6940-BC79-23D575EC9931}" srcOrd="0" destOrd="0" presId="urn:microsoft.com/office/officeart/2005/8/layout/process1"/>
    <dgm:cxn modelId="{FB724377-B77E-8741-8311-CCD604C0BEFB}" type="presOf" srcId="{2E241689-8A4E-014B-8132-C435383F5B57}" destId="{F01796AE-E5DE-3840-9660-5517A9CC6AF2}" srcOrd="1" destOrd="0" presId="urn:microsoft.com/office/officeart/2005/8/layout/process1"/>
    <dgm:cxn modelId="{66CEC3F1-CDA9-6B46-90DC-8F1C15C06DA4}" type="presOf" srcId="{5403C478-8EB1-F345-9BE9-874133EF65A1}" destId="{AF5487A2-C9BF-D547-B7A9-C2C952FEFD80}" srcOrd="1"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61C649FF-2AF3-0847-81C9-F695C1F7413B}" type="presOf" srcId="{704AF33E-AB72-F045-B636-D72AB684EC30}" destId="{96EA1498-71B0-D84E-BAF9-85F9DEA3D6EE}" srcOrd="0" destOrd="0" presId="urn:microsoft.com/office/officeart/2005/8/layout/process1"/>
    <dgm:cxn modelId="{799ED8D0-3830-364D-8A6C-20058A6F3901}" type="presOf" srcId="{5403C478-8EB1-F345-9BE9-874133EF65A1}" destId="{26008610-5B30-DB41-8202-72A8FB2EBF3F}" srcOrd="0" destOrd="0" presId="urn:microsoft.com/office/officeart/2005/8/layout/process1"/>
    <dgm:cxn modelId="{FAF534C6-DECD-E540-9949-AD614B4C9674}" type="presParOf" srcId="{CFCD25C5-5900-4C44-8D17-8D73BAE75215}" destId="{96EA1498-71B0-D84E-BAF9-85F9DEA3D6EE}" srcOrd="0" destOrd="0" presId="urn:microsoft.com/office/officeart/2005/8/layout/process1"/>
    <dgm:cxn modelId="{04FD56B4-B002-544C-84C0-E0D14B2228E3}" type="presParOf" srcId="{CFCD25C5-5900-4C44-8D17-8D73BAE75215}" destId="{987689AB-58C7-154A-9B0D-96C424C76F83}" srcOrd="1" destOrd="0" presId="urn:microsoft.com/office/officeart/2005/8/layout/process1"/>
    <dgm:cxn modelId="{64CF1FC4-B3F3-B249-8874-9CF2D343748D}" type="presParOf" srcId="{987689AB-58C7-154A-9B0D-96C424C76F83}" destId="{F01796AE-E5DE-3840-9660-5517A9CC6AF2}" srcOrd="0" destOrd="0" presId="urn:microsoft.com/office/officeart/2005/8/layout/process1"/>
    <dgm:cxn modelId="{D2FDCCD7-F9AE-C14B-A4FD-2BCBDBCC02CE}" type="presParOf" srcId="{CFCD25C5-5900-4C44-8D17-8D73BAE75215}" destId="{2CCBF998-CECB-7848-ADA7-9043196726C3}" srcOrd="2" destOrd="0" presId="urn:microsoft.com/office/officeart/2005/8/layout/process1"/>
    <dgm:cxn modelId="{3F0E88D1-49B0-1241-9C28-A15124F4DCBC}" type="presParOf" srcId="{CFCD25C5-5900-4C44-8D17-8D73BAE75215}" destId="{26008610-5B30-DB41-8202-72A8FB2EBF3F}" srcOrd="3" destOrd="0" presId="urn:microsoft.com/office/officeart/2005/8/layout/process1"/>
    <dgm:cxn modelId="{3CA77378-9F20-F24B-9580-2D597A3203AF}" type="presParOf" srcId="{26008610-5B30-DB41-8202-72A8FB2EBF3F}" destId="{AF5487A2-C9BF-D547-B7A9-C2C952FEFD80}" srcOrd="0" destOrd="0" presId="urn:microsoft.com/office/officeart/2005/8/layout/process1"/>
    <dgm:cxn modelId="{7AD6F31F-42BE-784C-8C67-2FA01E5B4579}"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800" b="1" dirty="0"/>
            <a:t>Digitization</a:t>
          </a:r>
        </a:p>
        <a:p>
          <a:pPr>
            <a:buNone/>
          </a:pPr>
          <a:r>
            <a:rPr lang="en-US" sz="2800" b="0" dirty="0"/>
            <a:t>(DIY 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bg2">
            <a:lumMod val="50000"/>
          </a:schemeClr>
        </a:solidFill>
      </dgm:spPr>
      <dgm:t>
        <a:bodyPr/>
        <a:lstStyle/>
        <a:p>
          <a:r>
            <a:rPr lang="en-US" sz="2800" b="1" dirty="0"/>
            <a:t>Optical Music Recognition</a:t>
          </a:r>
        </a:p>
        <a:p>
          <a:r>
            <a:rPr lang="en-US" sz="28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bg2">
            <a:lumMod val="50000"/>
          </a:schemeClr>
        </a:solidFill>
      </dgm:spPr>
      <dgm:t>
        <a:bodyPr/>
        <a:lstStyle/>
        <a:p>
          <a:r>
            <a:rPr lang="en-US" sz="2800" b="1" dirty="0"/>
            <a:t>Mensural 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2"/>
      <dgm:spPr/>
      <dgm:t>
        <a:bodyPr/>
        <a:lstStyle/>
        <a:p>
          <a:endParaRPr lang="en-US"/>
        </a:p>
      </dgm:t>
    </dgm:pt>
    <dgm:pt modelId="{F01796AE-E5DE-3840-9660-5517A9CC6AF2}" type="pres">
      <dgm:prSet presAssocID="{2E241689-8A4E-014B-8132-C435383F5B57}" presName="connectorText" presStyleLbl="sibTrans2D1" presStyleIdx="0" presStyleCnt="2"/>
      <dgm:spPr/>
      <dgm:t>
        <a:bodyPr/>
        <a:lstStyle/>
        <a:p>
          <a:endParaRPr lang="en-US"/>
        </a:p>
      </dgm:t>
    </dgm:pt>
    <dgm:pt modelId="{2CCBF998-CECB-7848-ADA7-9043196726C3}" type="pres">
      <dgm:prSet presAssocID="{79D4BF70-8929-0E45-BF6A-22EB90B1F84B}" presName="node" presStyleLbl="node1" presStyleIdx="1" presStyleCnt="3" custScaleY="154899">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1" presStyleCnt="2"/>
      <dgm:spPr/>
      <dgm:t>
        <a:bodyPr/>
        <a:lstStyle/>
        <a:p>
          <a:endParaRPr lang="en-US"/>
        </a:p>
      </dgm:t>
    </dgm:pt>
    <dgm:pt modelId="{AF5487A2-C9BF-D547-B7A9-C2C952FEFD80}" type="pres">
      <dgm:prSet presAssocID="{5403C478-8EB1-F345-9BE9-874133EF65A1}" presName="connectorText" presStyleLbl="sibTrans2D1" presStyleIdx="1" presStyleCnt="2"/>
      <dgm:spPr/>
      <dgm:t>
        <a:bodyPr/>
        <a:lstStyle/>
        <a:p>
          <a:endParaRPr lang="en-US"/>
        </a:p>
      </dgm:t>
    </dgm:pt>
    <dgm:pt modelId="{24F2FA36-F51B-6940-BC79-23D575EC9931}" type="pres">
      <dgm:prSet presAssocID="{36FBF66B-B065-784F-B30A-3E23E70E8273}" presName="node" presStyleLbl="node1" presStyleIdx="2" presStyleCnt="3" custScaleY="154899">
        <dgm:presLayoutVars>
          <dgm:bulletEnabled val="1"/>
        </dgm:presLayoutVars>
      </dgm:prSet>
      <dgm:spPr/>
      <dgm:t>
        <a:bodyPr/>
        <a:lstStyle/>
        <a:p>
          <a:endParaRPr lang="en-US"/>
        </a:p>
      </dgm:t>
    </dgm:pt>
  </dgm:ptLst>
  <dgm:cxnLst>
    <dgm:cxn modelId="{19196EB7-1037-8B4B-B011-03C7318A507D}" srcId="{97ED0FC9-12BA-1645-BF20-258A39E724B5}" destId="{704AF33E-AB72-F045-B636-D72AB684EC30}" srcOrd="0" destOrd="0" parTransId="{C6999E19-5CFF-3847-8955-6C0CF81AD135}" sibTransId="{2E241689-8A4E-014B-8132-C435383F5B57}"/>
    <dgm:cxn modelId="{2B0DBCA6-2391-BB45-BB36-CF4FDFCDF130}" type="presOf" srcId="{36FBF66B-B065-784F-B30A-3E23E70E8273}" destId="{24F2FA36-F51B-6940-BC79-23D575EC9931}" srcOrd="0"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609EE28B-934F-8044-A7E5-6FF8718C1736}" type="presOf" srcId="{704AF33E-AB72-F045-B636-D72AB684EC30}" destId="{96EA1498-71B0-D84E-BAF9-85F9DEA3D6EE}" srcOrd="0" destOrd="0" presId="urn:microsoft.com/office/officeart/2005/8/layout/process1"/>
    <dgm:cxn modelId="{38090B57-3D86-EC4D-B9E8-8C8F4845FA9E}" type="presOf" srcId="{2E241689-8A4E-014B-8132-C435383F5B57}" destId="{987689AB-58C7-154A-9B0D-96C424C76F83}"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1BFF77C4-876A-794B-99AB-0D4F6792CD57}" type="presOf" srcId="{5403C478-8EB1-F345-9BE9-874133EF65A1}" destId="{26008610-5B30-DB41-8202-72A8FB2EBF3F}" srcOrd="0" destOrd="0" presId="urn:microsoft.com/office/officeart/2005/8/layout/process1"/>
    <dgm:cxn modelId="{CE519A64-3D72-714A-A5C3-B2BCC71182A4}" type="presOf" srcId="{2E241689-8A4E-014B-8132-C435383F5B57}" destId="{F01796AE-E5DE-3840-9660-5517A9CC6AF2}" srcOrd="1" destOrd="0" presId="urn:microsoft.com/office/officeart/2005/8/layout/process1"/>
    <dgm:cxn modelId="{9FF446E5-5144-A84E-AC66-D615F36C1B87}" type="presOf" srcId="{97ED0FC9-12BA-1645-BF20-258A39E724B5}" destId="{CFCD25C5-5900-4C44-8D17-8D73BAE75215}" srcOrd="0" destOrd="0" presId="urn:microsoft.com/office/officeart/2005/8/layout/process1"/>
    <dgm:cxn modelId="{AFCC192F-0CFA-4447-82FF-E9AAFFFFB915}" type="presOf" srcId="{5403C478-8EB1-F345-9BE9-874133EF65A1}" destId="{AF5487A2-C9BF-D547-B7A9-C2C952FEFD80}" srcOrd="1" destOrd="0" presId="urn:microsoft.com/office/officeart/2005/8/layout/process1"/>
    <dgm:cxn modelId="{23884406-7ABE-C448-8D99-70ABCA550064}" type="presOf" srcId="{79D4BF70-8929-0E45-BF6A-22EB90B1F84B}" destId="{2CCBF998-CECB-7848-ADA7-9043196726C3}" srcOrd="0" destOrd="0" presId="urn:microsoft.com/office/officeart/2005/8/layout/process1"/>
    <dgm:cxn modelId="{7CFC6D13-E1FB-9641-A049-9C96B423682C}" type="presParOf" srcId="{CFCD25C5-5900-4C44-8D17-8D73BAE75215}" destId="{96EA1498-71B0-D84E-BAF9-85F9DEA3D6EE}" srcOrd="0" destOrd="0" presId="urn:microsoft.com/office/officeart/2005/8/layout/process1"/>
    <dgm:cxn modelId="{D3C0FB74-8E9C-6C4D-93AC-519B010FA046}" type="presParOf" srcId="{CFCD25C5-5900-4C44-8D17-8D73BAE75215}" destId="{987689AB-58C7-154A-9B0D-96C424C76F83}" srcOrd="1" destOrd="0" presId="urn:microsoft.com/office/officeart/2005/8/layout/process1"/>
    <dgm:cxn modelId="{F67C6DAD-55FD-034E-8492-7E9F613ECE95}" type="presParOf" srcId="{987689AB-58C7-154A-9B0D-96C424C76F83}" destId="{F01796AE-E5DE-3840-9660-5517A9CC6AF2}" srcOrd="0" destOrd="0" presId="urn:microsoft.com/office/officeart/2005/8/layout/process1"/>
    <dgm:cxn modelId="{95003502-6E1B-B742-A10B-02092B65152B}" type="presParOf" srcId="{CFCD25C5-5900-4C44-8D17-8D73BAE75215}" destId="{2CCBF998-CECB-7848-ADA7-9043196726C3}" srcOrd="2" destOrd="0" presId="urn:microsoft.com/office/officeart/2005/8/layout/process1"/>
    <dgm:cxn modelId="{8ACA2626-76A1-A64A-89C9-C1B2A332BC80}" type="presParOf" srcId="{CFCD25C5-5900-4C44-8D17-8D73BAE75215}" destId="{26008610-5B30-DB41-8202-72A8FB2EBF3F}" srcOrd="3" destOrd="0" presId="urn:microsoft.com/office/officeart/2005/8/layout/process1"/>
    <dgm:cxn modelId="{2F1B935E-27EB-CA48-A707-AF264F35CA66}" type="presParOf" srcId="{26008610-5B30-DB41-8202-72A8FB2EBF3F}" destId="{AF5487A2-C9BF-D547-B7A9-C2C952FEFD80}" srcOrd="0" destOrd="0" presId="urn:microsoft.com/office/officeart/2005/8/layout/process1"/>
    <dgm:cxn modelId="{1C2F19C4-045E-0248-B434-CDEA5D34AB2E}"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bg2">
            <a:lumMod val="50000"/>
          </a:schemeClr>
        </a:solidFill>
      </dgm:spPr>
      <dgm:t>
        <a:bodyPr/>
        <a:lstStyle/>
        <a:p>
          <a:pPr>
            <a:buNone/>
          </a:pPr>
          <a:r>
            <a:rPr lang="en-US" sz="2800" b="1"/>
            <a:t>Digitization</a:t>
          </a:r>
        </a:p>
        <a:p>
          <a:pPr>
            <a:buNone/>
          </a:pPr>
          <a:r>
            <a:rPr lang="en-US" sz="2800" b="0"/>
            <a:t>(DIY </a:t>
          </a:r>
          <a:r>
            <a:rPr lang="en-US" sz="2800" b="0" dirty="0"/>
            <a:t>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bg2">
            <a:lumMod val="50000"/>
          </a:schemeClr>
        </a:solidFill>
      </dgm:spPr>
      <dgm:t>
        <a:bodyPr/>
        <a:lstStyle/>
        <a:p>
          <a:r>
            <a:rPr lang="en-US" sz="2800" b="1" dirty="0"/>
            <a:t>Optical Music Recognition</a:t>
          </a:r>
        </a:p>
        <a:p>
          <a:r>
            <a:rPr lang="en-US" sz="28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accent2">
            <a:lumMod val="75000"/>
          </a:schemeClr>
        </a:solidFill>
      </dgm:spPr>
      <dgm:t>
        <a:bodyPr/>
        <a:lstStyle/>
        <a:p>
          <a:r>
            <a:rPr lang="en-US" sz="2800" b="1" dirty="0"/>
            <a:t>Mensural 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2"/>
      <dgm:spPr/>
      <dgm:t>
        <a:bodyPr/>
        <a:lstStyle/>
        <a:p>
          <a:endParaRPr lang="en-US"/>
        </a:p>
      </dgm:t>
    </dgm:pt>
    <dgm:pt modelId="{F01796AE-E5DE-3840-9660-5517A9CC6AF2}" type="pres">
      <dgm:prSet presAssocID="{2E241689-8A4E-014B-8132-C435383F5B57}" presName="connectorText" presStyleLbl="sibTrans2D1" presStyleIdx="0" presStyleCnt="2"/>
      <dgm:spPr/>
      <dgm:t>
        <a:bodyPr/>
        <a:lstStyle/>
        <a:p>
          <a:endParaRPr lang="en-US"/>
        </a:p>
      </dgm:t>
    </dgm:pt>
    <dgm:pt modelId="{2CCBF998-CECB-7848-ADA7-9043196726C3}" type="pres">
      <dgm:prSet presAssocID="{79D4BF70-8929-0E45-BF6A-22EB90B1F84B}" presName="node" presStyleLbl="node1" presStyleIdx="1" presStyleCnt="3" custScaleY="154899">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1" presStyleCnt="2"/>
      <dgm:spPr/>
      <dgm:t>
        <a:bodyPr/>
        <a:lstStyle/>
        <a:p>
          <a:endParaRPr lang="en-US"/>
        </a:p>
      </dgm:t>
    </dgm:pt>
    <dgm:pt modelId="{AF5487A2-C9BF-D547-B7A9-C2C952FEFD80}" type="pres">
      <dgm:prSet presAssocID="{5403C478-8EB1-F345-9BE9-874133EF65A1}" presName="connectorText" presStyleLbl="sibTrans2D1" presStyleIdx="1" presStyleCnt="2"/>
      <dgm:spPr/>
      <dgm:t>
        <a:bodyPr/>
        <a:lstStyle/>
        <a:p>
          <a:endParaRPr lang="en-US"/>
        </a:p>
      </dgm:t>
    </dgm:pt>
    <dgm:pt modelId="{24F2FA36-F51B-6940-BC79-23D575EC9931}" type="pres">
      <dgm:prSet presAssocID="{36FBF66B-B065-784F-B30A-3E23E70E8273}" presName="node" presStyleLbl="node1" presStyleIdx="2" presStyleCnt="3" custScaleY="154899">
        <dgm:presLayoutVars>
          <dgm:bulletEnabled val="1"/>
        </dgm:presLayoutVars>
      </dgm:prSet>
      <dgm:spPr/>
      <dgm:t>
        <a:bodyPr/>
        <a:lstStyle/>
        <a:p>
          <a:endParaRPr lang="en-US"/>
        </a:p>
      </dgm:t>
    </dgm:pt>
  </dgm:ptLst>
  <dgm:cxnLst>
    <dgm:cxn modelId="{98AA3C0F-F530-3B43-BE94-9DEE149F6768}" type="presOf" srcId="{2E241689-8A4E-014B-8132-C435383F5B57}" destId="{F01796AE-E5DE-3840-9660-5517A9CC6AF2}" srcOrd="1"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6D16C440-50E4-514F-B266-4C72BED00B20}" type="presOf" srcId="{5403C478-8EB1-F345-9BE9-874133EF65A1}" destId="{AF5487A2-C9BF-D547-B7A9-C2C952FEFD80}" srcOrd="1" destOrd="0" presId="urn:microsoft.com/office/officeart/2005/8/layout/process1"/>
    <dgm:cxn modelId="{5A235E8B-BBA7-B74C-8E6E-3E0B77042CB8}" type="presOf" srcId="{36FBF66B-B065-784F-B30A-3E23E70E8273}" destId="{24F2FA36-F51B-6940-BC79-23D575EC9931}" srcOrd="0" destOrd="0" presId="urn:microsoft.com/office/officeart/2005/8/layout/process1"/>
    <dgm:cxn modelId="{E98BBB97-B19A-4249-8E5F-49F38F602AF2}" type="presOf" srcId="{79D4BF70-8929-0E45-BF6A-22EB90B1F84B}" destId="{2CCBF998-CECB-7848-ADA7-9043196726C3}" srcOrd="0" destOrd="0" presId="urn:microsoft.com/office/officeart/2005/8/layout/process1"/>
    <dgm:cxn modelId="{2B64F0BA-EBFF-C74A-9C53-301482895D13}" type="presOf" srcId="{2E241689-8A4E-014B-8132-C435383F5B57}" destId="{987689AB-58C7-154A-9B0D-96C424C76F83}" srcOrd="0" destOrd="0" presId="urn:microsoft.com/office/officeart/2005/8/layout/process1"/>
    <dgm:cxn modelId="{04B18A8E-63A6-C543-99E9-8367B89B0DAB}" type="presOf" srcId="{97ED0FC9-12BA-1645-BF20-258A39E724B5}" destId="{CFCD25C5-5900-4C44-8D17-8D73BAE75215}" srcOrd="0"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5E76FDF-26F0-C341-8EC5-9615BA6030E0}" type="presOf" srcId="{5403C478-8EB1-F345-9BE9-874133EF65A1}" destId="{26008610-5B30-DB41-8202-72A8FB2EBF3F}" srcOrd="0" destOrd="0" presId="urn:microsoft.com/office/officeart/2005/8/layout/process1"/>
    <dgm:cxn modelId="{3E89291A-B799-AC43-9911-CF2675D9F2EA}" type="presOf" srcId="{704AF33E-AB72-F045-B636-D72AB684EC30}" destId="{96EA1498-71B0-D84E-BAF9-85F9DEA3D6EE}" srcOrd="0" destOrd="0" presId="urn:microsoft.com/office/officeart/2005/8/layout/process1"/>
    <dgm:cxn modelId="{25B4FF46-71C6-E346-B1BA-03E805C4F1A2}" type="presParOf" srcId="{CFCD25C5-5900-4C44-8D17-8D73BAE75215}" destId="{96EA1498-71B0-D84E-BAF9-85F9DEA3D6EE}" srcOrd="0" destOrd="0" presId="urn:microsoft.com/office/officeart/2005/8/layout/process1"/>
    <dgm:cxn modelId="{6CCAF73B-6CFD-954E-8364-75CE09115F6F}" type="presParOf" srcId="{CFCD25C5-5900-4C44-8D17-8D73BAE75215}" destId="{987689AB-58C7-154A-9B0D-96C424C76F83}" srcOrd="1" destOrd="0" presId="urn:microsoft.com/office/officeart/2005/8/layout/process1"/>
    <dgm:cxn modelId="{6A10DA23-60DA-2F40-832F-E995BAC747ED}" type="presParOf" srcId="{987689AB-58C7-154A-9B0D-96C424C76F83}" destId="{F01796AE-E5DE-3840-9660-5517A9CC6AF2}" srcOrd="0" destOrd="0" presId="urn:microsoft.com/office/officeart/2005/8/layout/process1"/>
    <dgm:cxn modelId="{4A39A75C-955A-8247-96CF-133591091C04}" type="presParOf" srcId="{CFCD25C5-5900-4C44-8D17-8D73BAE75215}" destId="{2CCBF998-CECB-7848-ADA7-9043196726C3}" srcOrd="2" destOrd="0" presId="urn:microsoft.com/office/officeart/2005/8/layout/process1"/>
    <dgm:cxn modelId="{FF0B63F4-2BD2-6745-9D1A-7ADB26C43EBB}" type="presParOf" srcId="{CFCD25C5-5900-4C44-8D17-8D73BAE75215}" destId="{26008610-5B30-DB41-8202-72A8FB2EBF3F}" srcOrd="3" destOrd="0" presId="urn:microsoft.com/office/officeart/2005/8/layout/process1"/>
    <dgm:cxn modelId="{644EDADA-777B-8845-92A2-0E5E0524CE31}" type="presParOf" srcId="{26008610-5B30-DB41-8202-72A8FB2EBF3F}" destId="{AF5487A2-C9BF-D547-B7A9-C2C952FEFD80}" srcOrd="0" destOrd="0" presId="urn:microsoft.com/office/officeart/2005/8/layout/process1"/>
    <dgm:cxn modelId="{9C348A8C-C98F-8447-88DB-B4DB4584187B}"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1800" b="1" dirty="0"/>
            <a:t>Digitization</a:t>
          </a:r>
        </a:p>
      </dgm:t>
    </dgm:pt>
    <dgm:pt modelId="{C6999E19-5CFF-3847-8955-6C0CF81AD135}" type="parTrans" cxnId="{19196EB7-1037-8B4B-B011-03C7318A507D}">
      <dgm:prSet/>
      <dgm:spPr/>
      <dgm:t>
        <a:bodyPr/>
        <a:lstStyle/>
        <a:p>
          <a:endParaRPr lang="en-US" sz="1800"/>
        </a:p>
      </dgm:t>
    </dgm:pt>
    <dgm:pt modelId="{2E241689-8A4E-014B-8132-C435383F5B57}" type="sibTrans" cxnId="{19196EB7-1037-8B4B-B011-03C7318A507D}">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D593BC92-9AB6-6A43-8E6E-E01D8A27C7F4}">
      <dgm:prSet phldrT="[Text]" custT="1"/>
      <dgm:spPr>
        <a:solidFill>
          <a:schemeClr val="accent5">
            <a:lumMod val="75000"/>
          </a:schemeClr>
        </a:solidFill>
      </dgm:spPr>
      <dgm:t>
        <a:bodyPr/>
        <a:lstStyle/>
        <a:p>
          <a:pPr>
            <a:buNone/>
          </a:pPr>
          <a:r>
            <a:rPr lang="en-US" sz="1800" b="1" dirty="0"/>
            <a:t>Document Segmentation</a:t>
          </a:r>
        </a:p>
      </dgm:t>
    </dgm:pt>
    <dgm:pt modelId="{5F4ADCB3-B296-2F4D-A620-219B2C4E4258}" type="parTrans" cxnId="{214F0D28-AF82-3C45-8C14-347090E44E51}">
      <dgm:prSet/>
      <dgm:spPr/>
      <dgm:t>
        <a:bodyPr/>
        <a:lstStyle/>
        <a:p>
          <a:endParaRPr lang="en-US" sz="1800"/>
        </a:p>
      </dgm:t>
    </dgm:pt>
    <dgm:pt modelId="{9CCB809A-DC1C-5346-B34E-452E161BAEB1}" type="sibTrans" cxnId="{214F0D28-AF82-3C45-8C14-347090E44E51}">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79D4BF70-8929-0E45-BF6A-22EB90B1F84B}">
      <dgm:prSet custT="1"/>
      <dgm:spPr>
        <a:solidFill>
          <a:schemeClr val="accent5">
            <a:lumMod val="75000"/>
          </a:schemeClr>
        </a:solidFill>
      </dgm:spPr>
      <dgm:t>
        <a:bodyPr/>
        <a:lstStyle/>
        <a:p>
          <a:r>
            <a:rPr lang="en-US" sz="1800" b="1" dirty="0"/>
            <a:t>Symbol Recognition </a:t>
          </a:r>
        </a:p>
      </dgm:t>
    </dgm:pt>
    <dgm:pt modelId="{D51D50EB-80F4-DE49-A4DD-0C20F36EACD3}" type="parTrans" cxnId="{EA34508A-2896-4545-86E1-333F935D75C2}">
      <dgm:prSet/>
      <dgm:spPr/>
      <dgm:t>
        <a:bodyPr/>
        <a:lstStyle/>
        <a:p>
          <a:endParaRPr lang="en-US" sz="1800"/>
        </a:p>
      </dgm:t>
    </dgm:pt>
    <dgm:pt modelId="{5403C478-8EB1-F345-9BE9-874133EF65A1}" type="sibTrans" cxnId="{EA34508A-2896-4545-86E1-333F935D75C2}">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2F8AEEF-66DB-6144-AC75-BDD69C123C04}">
      <dgm:prSet custT="1"/>
      <dgm:spPr>
        <a:solidFill>
          <a:schemeClr val="accent5">
            <a:lumMod val="75000"/>
          </a:schemeClr>
        </a:solidFill>
      </dgm:spPr>
      <dgm:t>
        <a:bodyPr/>
        <a:lstStyle/>
        <a:p>
          <a:r>
            <a:rPr lang="en-US" sz="1800" b="1" dirty="0"/>
            <a:t>Pitch Finding</a:t>
          </a:r>
        </a:p>
      </dgm:t>
    </dgm:pt>
    <dgm:pt modelId="{41376063-9E31-B24B-9A6D-BCAA3DE3D281}" type="parTrans" cxnId="{4D953969-DF82-2C44-B4B4-072A749BCDF9}">
      <dgm:prSet/>
      <dgm:spPr/>
      <dgm:t>
        <a:bodyPr/>
        <a:lstStyle/>
        <a:p>
          <a:endParaRPr lang="en-US" sz="1800"/>
        </a:p>
      </dgm:t>
    </dgm:pt>
    <dgm:pt modelId="{A5D05068-8987-7E49-9332-F28DF40270E5}" type="sibTrans" cxnId="{4D953969-DF82-2C44-B4B4-072A749BCDF9}">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86E6AB8-0017-6D43-89E6-E1867CDD2B8C}">
      <dgm:prSet custT="1"/>
      <dgm:spPr>
        <a:solidFill>
          <a:schemeClr val="accent5">
            <a:lumMod val="75000"/>
          </a:schemeClr>
        </a:solidFill>
      </dgm:spPr>
      <dgm:t>
        <a:bodyPr/>
        <a:lstStyle/>
        <a:p>
          <a:r>
            <a:rPr lang="en-US" sz="1800" b="1" dirty="0"/>
            <a:t>Correction</a:t>
          </a:r>
          <a:endParaRPr lang="en-US" sz="1800" b="0" dirty="0"/>
        </a:p>
      </dgm:t>
    </dgm:pt>
    <dgm:pt modelId="{C634F2E2-CFA1-6F44-9E5E-C365C0611558}" type="parTrans" cxnId="{725D67C0-AE00-7949-9EE2-1A3D5B14DC29}">
      <dgm:prSet/>
      <dgm:spPr/>
      <dgm:t>
        <a:bodyPr/>
        <a:lstStyle/>
        <a:p>
          <a:endParaRPr lang="en-US" sz="1800"/>
        </a:p>
      </dgm:t>
    </dgm:pt>
    <dgm:pt modelId="{696754CE-D558-F548-A848-6D7DBBCA9E27}" type="sibTrans" cxnId="{725D67C0-AE00-7949-9EE2-1A3D5B14DC29}">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36FBF66B-B065-784F-B30A-3E23E70E8273}">
      <dgm:prSet custT="1"/>
      <dgm:spPr>
        <a:solidFill>
          <a:schemeClr val="accent2">
            <a:lumMod val="75000"/>
          </a:schemeClr>
        </a:solidFill>
      </dgm:spPr>
      <dgm:t>
        <a:bodyPr/>
        <a:lstStyle/>
        <a:p>
          <a:r>
            <a:rPr lang="en-US" sz="1800" b="1" dirty="0"/>
            <a:t>Scoring-up Tool</a:t>
          </a:r>
        </a:p>
      </dgm:t>
    </dgm:pt>
    <dgm:pt modelId="{BA1E6968-0F36-2D42-9DF2-58459560222E}" type="parTrans" cxnId="{107E59EE-FAD7-DB45-B06D-12FB4A329C66}">
      <dgm:prSet/>
      <dgm:spPr/>
      <dgm:t>
        <a:bodyPr/>
        <a:lstStyle/>
        <a:p>
          <a:endParaRPr lang="en-US" sz="1800"/>
        </a:p>
      </dgm:t>
    </dgm:pt>
    <dgm:pt modelId="{0A172B08-3534-4049-A236-539D62C60615}" type="sibTrans" cxnId="{107E59EE-FAD7-DB45-B06D-12FB4A329C66}">
      <dgm:prSet/>
      <dgm:spPr/>
      <dgm:t>
        <a:bodyPr/>
        <a:lstStyle/>
        <a:p>
          <a:endParaRPr lang="en-US" sz="1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6">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5"/>
      <dgm:spPr/>
      <dgm:t>
        <a:bodyPr/>
        <a:lstStyle/>
        <a:p>
          <a:endParaRPr lang="en-US"/>
        </a:p>
      </dgm:t>
    </dgm:pt>
    <dgm:pt modelId="{F01796AE-E5DE-3840-9660-5517A9CC6AF2}" type="pres">
      <dgm:prSet presAssocID="{2E241689-8A4E-014B-8132-C435383F5B57}" presName="connectorText" presStyleLbl="sibTrans2D1" presStyleIdx="0" presStyleCnt="5"/>
      <dgm:spPr/>
      <dgm:t>
        <a:bodyPr/>
        <a:lstStyle/>
        <a:p>
          <a:endParaRPr lang="en-US"/>
        </a:p>
      </dgm:t>
    </dgm:pt>
    <dgm:pt modelId="{20FA4A5D-8734-4742-87A4-DAC05E452BEA}" type="pres">
      <dgm:prSet presAssocID="{D593BC92-9AB6-6A43-8E6E-E01D8A27C7F4}" presName="node" presStyleLbl="node1" presStyleIdx="1" presStyleCnt="6" custScaleX="132481">
        <dgm:presLayoutVars>
          <dgm:bulletEnabled val="1"/>
        </dgm:presLayoutVars>
      </dgm:prSet>
      <dgm:spPr/>
      <dgm:t>
        <a:bodyPr/>
        <a:lstStyle/>
        <a:p>
          <a:endParaRPr lang="en-US"/>
        </a:p>
      </dgm:t>
    </dgm:pt>
    <dgm:pt modelId="{BCB861FF-00D2-6549-84F7-8FFE99A715A6}" type="pres">
      <dgm:prSet presAssocID="{9CCB809A-DC1C-5346-B34E-452E161BAEB1}" presName="sibTrans" presStyleLbl="sibTrans2D1" presStyleIdx="1" presStyleCnt="5"/>
      <dgm:spPr/>
      <dgm:t>
        <a:bodyPr/>
        <a:lstStyle/>
        <a:p>
          <a:endParaRPr lang="en-US"/>
        </a:p>
      </dgm:t>
    </dgm:pt>
    <dgm:pt modelId="{BA0F4DF5-0104-8F46-AE24-275A75EA7C73}" type="pres">
      <dgm:prSet presAssocID="{9CCB809A-DC1C-5346-B34E-452E161BAEB1}" presName="connectorText" presStyleLbl="sibTrans2D1" presStyleIdx="1" presStyleCnt="5"/>
      <dgm:spPr/>
      <dgm:t>
        <a:bodyPr/>
        <a:lstStyle/>
        <a:p>
          <a:endParaRPr lang="en-US"/>
        </a:p>
      </dgm:t>
    </dgm:pt>
    <dgm:pt modelId="{2CCBF998-CECB-7848-ADA7-9043196726C3}" type="pres">
      <dgm:prSet presAssocID="{79D4BF70-8929-0E45-BF6A-22EB90B1F84B}" presName="node" presStyleLbl="node1" presStyleIdx="2" presStyleCnt="6" custScaleX="111618">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2" presStyleCnt="5"/>
      <dgm:spPr/>
      <dgm:t>
        <a:bodyPr/>
        <a:lstStyle/>
        <a:p>
          <a:endParaRPr lang="en-US"/>
        </a:p>
      </dgm:t>
    </dgm:pt>
    <dgm:pt modelId="{AF5487A2-C9BF-D547-B7A9-C2C952FEFD80}" type="pres">
      <dgm:prSet presAssocID="{5403C478-8EB1-F345-9BE9-874133EF65A1}" presName="connectorText" presStyleLbl="sibTrans2D1" presStyleIdx="2" presStyleCnt="5"/>
      <dgm:spPr/>
      <dgm:t>
        <a:bodyPr/>
        <a:lstStyle/>
        <a:p>
          <a:endParaRPr lang="en-US"/>
        </a:p>
      </dgm:t>
    </dgm:pt>
    <dgm:pt modelId="{5C2B3AC1-0048-5A42-90C2-37F20E2AFD97}" type="pres">
      <dgm:prSet presAssocID="{E2F8AEEF-66DB-6144-AC75-BDD69C123C04}" presName="node" presStyleLbl="node1" presStyleIdx="3" presStyleCnt="6">
        <dgm:presLayoutVars>
          <dgm:bulletEnabled val="1"/>
        </dgm:presLayoutVars>
      </dgm:prSet>
      <dgm:spPr/>
      <dgm:t>
        <a:bodyPr/>
        <a:lstStyle/>
        <a:p>
          <a:endParaRPr lang="en-US"/>
        </a:p>
      </dgm:t>
    </dgm:pt>
    <dgm:pt modelId="{0B6D2F2C-1EB1-4C4C-B187-F974FDAD1A6C}" type="pres">
      <dgm:prSet presAssocID="{A5D05068-8987-7E49-9332-F28DF40270E5}" presName="sibTrans" presStyleLbl="sibTrans2D1" presStyleIdx="3" presStyleCnt="5"/>
      <dgm:spPr/>
      <dgm:t>
        <a:bodyPr/>
        <a:lstStyle/>
        <a:p>
          <a:endParaRPr lang="en-US"/>
        </a:p>
      </dgm:t>
    </dgm:pt>
    <dgm:pt modelId="{E3263F7F-809F-C04F-970F-09B2EFBBB019}" type="pres">
      <dgm:prSet presAssocID="{A5D05068-8987-7E49-9332-F28DF40270E5}" presName="connectorText" presStyleLbl="sibTrans2D1" presStyleIdx="3" presStyleCnt="5"/>
      <dgm:spPr/>
      <dgm:t>
        <a:bodyPr/>
        <a:lstStyle/>
        <a:p>
          <a:endParaRPr lang="en-US"/>
        </a:p>
      </dgm:t>
    </dgm:pt>
    <dgm:pt modelId="{3EA56A95-F4C8-684C-984A-71C86658535D}" type="pres">
      <dgm:prSet presAssocID="{E86E6AB8-0017-6D43-89E6-E1867CDD2B8C}" presName="node" presStyleLbl="node1" presStyleIdx="4" presStyleCnt="6">
        <dgm:presLayoutVars>
          <dgm:bulletEnabled val="1"/>
        </dgm:presLayoutVars>
      </dgm:prSet>
      <dgm:spPr/>
      <dgm:t>
        <a:bodyPr/>
        <a:lstStyle/>
        <a:p>
          <a:endParaRPr lang="en-US"/>
        </a:p>
      </dgm:t>
    </dgm:pt>
    <dgm:pt modelId="{F23DA41F-ED29-D944-A274-25CC2BDDD3BC}" type="pres">
      <dgm:prSet presAssocID="{696754CE-D558-F548-A848-6D7DBBCA9E27}" presName="sibTrans" presStyleLbl="sibTrans2D1" presStyleIdx="4" presStyleCnt="5"/>
      <dgm:spPr/>
      <dgm:t>
        <a:bodyPr/>
        <a:lstStyle/>
        <a:p>
          <a:endParaRPr lang="en-US"/>
        </a:p>
      </dgm:t>
    </dgm:pt>
    <dgm:pt modelId="{DA4FB3D5-894E-AF40-885F-C121F55AD71E}" type="pres">
      <dgm:prSet presAssocID="{696754CE-D558-F548-A848-6D7DBBCA9E27}" presName="connectorText" presStyleLbl="sibTrans2D1" presStyleIdx="4" presStyleCnt="5"/>
      <dgm:spPr/>
      <dgm:t>
        <a:bodyPr/>
        <a:lstStyle/>
        <a:p>
          <a:endParaRPr lang="en-US"/>
        </a:p>
      </dgm:t>
    </dgm:pt>
    <dgm:pt modelId="{24F2FA36-F51B-6940-BC79-23D575EC9931}" type="pres">
      <dgm:prSet presAssocID="{36FBF66B-B065-784F-B30A-3E23E70E8273}" presName="node" presStyleLbl="node1" presStyleIdx="5" presStyleCnt="6">
        <dgm:presLayoutVars>
          <dgm:bulletEnabled val="1"/>
        </dgm:presLayoutVars>
      </dgm:prSet>
      <dgm:spPr/>
      <dgm:t>
        <a:bodyPr/>
        <a:lstStyle/>
        <a:p>
          <a:endParaRPr lang="en-US"/>
        </a:p>
      </dgm:t>
    </dgm:pt>
  </dgm:ptLst>
  <dgm:cxnLst>
    <dgm:cxn modelId="{B72A86BD-1EE1-014B-AD7C-91680B5B5A67}" type="presOf" srcId="{9CCB809A-DC1C-5346-B34E-452E161BAEB1}" destId="{BA0F4DF5-0104-8F46-AE24-275A75EA7C73}" srcOrd="1" destOrd="0" presId="urn:microsoft.com/office/officeart/2005/8/layout/process1"/>
    <dgm:cxn modelId="{725D67C0-AE00-7949-9EE2-1A3D5B14DC29}" srcId="{97ED0FC9-12BA-1645-BF20-258A39E724B5}" destId="{E86E6AB8-0017-6D43-89E6-E1867CDD2B8C}" srcOrd="4" destOrd="0" parTransId="{C634F2E2-CFA1-6F44-9E5E-C365C0611558}" sibTransId="{696754CE-D558-F548-A848-6D7DBBCA9E27}"/>
    <dgm:cxn modelId="{107E59EE-FAD7-DB45-B06D-12FB4A329C66}" srcId="{97ED0FC9-12BA-1645-BF20-258A39E724B5}" destId="{36FBF66B-B065-784F-B30A-3E23E70E8273}" srcOrd="5" destOrd="0" parTransId="{BA1E6968-0F36-2D42-9DF2-58459560222E}" sibTransId="{0A172B08-3534-4049-A236-539D62C60615}"/>
    <dgm:cxn modelId="{835DDE34-768B-FA49-B349-E04CB4AF9F34}" type="presOf" srcId="{696754CE-D558-F548-A848-6D7DBBCA9E27}" destId="{DA4FB3D5-894E-AF40-885F-C121F55AD71E}" srcOrd="1"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41D3DACF-875A-1146-86E2-4C09F976D818}" type="presOf" srcId="{E86E6AB8-0017-6D43-89E6-E1867CDD2B8C}" destId="{3EA56A95-F4C8-684C-984A-71C86658535D}"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4D953969-DF82-2C44-B4B4-072A749BCDF9}" srcId="{97ED0FC9-12BA-1645-BF20-258A39E724B5}" destId="{E2F8AEEF-66DB-6144-AC75-BDD69C123C04}" srcOrd="3" destOrd="0" parTransId="{41376063-9E31-B24B-9A6D-BCAA3DE3D281}" sibTransId="{A5D05068-8987-7E49-9332-F28DF40270E5}"/>
    <dgm:cxn modelId="{AE5BCEFA-2A0F-754B-8F06-254A1459CDDB}" type="presOf" srcId="{9CCB809A-DC1C-5346-B34E-452E161BAEB1}" destId="{BCB861FF-00D2-6549-84F7-8FFE99A715A6}" srcOrd="0" destOrd="0" presId="urn:microsoft.com/office/officeart/2005/8/layout/process1"/>
    <dgm:cxn modelId="{2A4F6E2B-9FEB-6949-B61D-0EE2B48E2A90}" type="presOf" srcId="{696754CE-D558-F548-A848-6D7DBBCA9E27}" destId="{F23DA41F-ED29-D944-A274-25CC2BDDD3BC}" srcOrd="0" destOrd="0" presId="urn:microsoft.com/office/officeart/2005/8/layout/process1"/>
    <dgm:cxn modelId="{5280042A-D6F2-7F46-805C-51412D9A1B35}" type="presOf" srcId="{2E241689-8A4E-014B-8132-C435383F5B57}" destId="{F01796AE-E5DE-3840-9660-5517A9CC6AF2}" srcOrd="1"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BEF7EBCE-2F52-524F-B1D0-E0DC93B34649}" type="presOf" srcId="{A5D05068-8987-7E49-9332-F28DF40270E5}" destId="{0B6D2F2C-1EB1-4C4C-B187-F974FDAD1A6C}" srcOrd="0" destOrd="0" presId="urn:microsoft.com/office/officeart/2005/8/layout/process1"/>
    <dgm:cxn modelId="{C3B5DC07-751C-B941-8A28-5B88A3D450C5}" type="presOf" srcId="{5403C478-8EB1-F345-9BE9-874133EF65A1}" destId="{AF5487A2-C9BF-D547-B7A9-C2C952FEFD80}" srcOrd="1" destOrd="0" presId="urn:microsoft.com/office/officeart/2005/8/layout/process1"/>
    <dgm:cxn modelId="{214F0D28-AF82-3C45-8C14-347090E44E51}" srcId="{97ED0FC9-12BA-1645-BF20-258A39E724B5}" destId="{D593BC92-9AB6-6A43-8E6E-E01D8A27C7F4}" srcOrd="1" destOrd="0" parTransId="{5F4ADCB3-B296-2F4D-A620-219B2C4E4258}" sibTransId="{9CCB809A-DC1C-5346-B34E-452E161BAEB1}"/>
    <dgm:cxn modelId="{27A4A663-6B2F-1549-9CD2-9FA37A7EA60F}" type="presOf" srcId="{704AF33E-AB72-F045-B636-D72AB684EC30}" destId="{96EA1498-71B0-D84E-BAF9-85F9DEA3D6EE}" srcOrd="0" destOrd="0" presId="urn:microsoft.com/office/officeart/2005/8/layout/process1"/>
    <dgm:cxn modelId="{C7095653-769A-384C-B918-AF77B8213F24}" type="presOf" srcId="{E2F8AEEF-66DB-6144-AC75-BDD69C123C04}" destId="{5C2B3AC1-0048-5A42-90C2-37F20E2AFD97}" srcOrd="0" destOrd="0" presId="urn:microsoft.com/office/officeart/2005/8/layout/process1"/>
    <dgm:cxn modelId="{4ADDFC49-101D-CA40-B87D-9DCE4D9E622F}" type="presOf" srcId="{A5D05068-8987-7E49-9332-F28DF40270E5}" destId="{E3263F7F-809F-C04F-970F-09B2EFBBB019}" srcOrd="1" destOrd="0" presId="urn:microsoft.com/office/officeart/2005/8/layout/process1"/>
    <dgm:cxn modelId="{EA34508A-2896-4545-86E1-333F935D75C2}" srcId="{97ED0FC9-12BA-1645-BF20-258A39E724B5}" destId="{79D4BF70-8929-0E45-BF6A-22EB90B1F84B}" srcOrd="2"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A79532E-6C34-384A-9D77-E013F327ABEF}" type="presOf" srcId="{79D4BF70-8929-0E45-BF6A-22EB90B1F84B}" destId="{2CCBF998-CECB-7848-ADA7-9043196726C3}"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E7521051-7975-0744-A56C-98AA3CC5836E}" type="presParOf" srcId="{CFCD25C5-5900-4C44-8D17-8D73BAE75215}" destId="{2CCBF998-CECB-7848-ADA7-9043196726C3}" srcOrd="4" destOrd="0" presId="urn:microsoft.com/office/officeart/2005/8/layout/process1"/>
    <dgm:cxn modelId="{FDFAB25D-05BC-D542-AE4A-FB0D72D62931}" type="presParOf" srcId="{CFCD25C5-5900-4C44-8D17-8D73BAE75215}" destId="{26008610-5B30-DB41-8202-72A8FB2EBF3F}" srcOrd="5"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D27FCEE3-7669-6047-8130-429B39F0E293}" type="presParOf" srcId="{CFCD25C5-5900-4C44-8D17-8D73BAE75215}" destId="{5C2B3AC1-0048-5A42-90C2-37F20E2AFD97}" srcOrd="6" destOrd="0" presId="urn:microsoft.com/office/officeart/2005/8/layout/process1"/>
    <dgm:cxn modelId="{B5313C47-9FE2-2E4F-9FC1-AE0A818B142C}" type="presParOf" srcId="{CFCD25C5-5900-4C44-8D17-8D73BAE75215}" destId="{0B6D2F2C-1EB1-4C4C-B187-F974FDAD1A6C}" srcOrd="7" destOrd="0" presId="urn:microsoft.com/office/officeart/2005/8/layout/process1"/>
    <dgm:cxn modelId="{9A18FB25-9B4A-7C43-A3BC-E1F2778DCBEE}" type="presParOf" srcId="{0B6D2F2C-1EB1-4C4C-B187-F974FDAD1A6C}" destId="{E3263F7F-809F-C04F-970F-09B2EFBBB019}" srcOrd="0" destOrd="0" presId="urn:microsoft.com/office/officeart/2005/8/layout/process1"/>
    <dgm:cxn modelId="{C724B8C1-EA8F-984C-9B72-6812E16C6BBF}" type="presParOf" srcId="{CFCD25C5-5900-4C44-8D17-8D73BAE75215}" destId="{3EA56A95-F4C8-684C-984A-71C86658535D}" srcOrd="8" destOrd="0" presId="urn:microsoft.com/office/officeart/2005/8/layout/process1"/>
    <dgm:cxn modelId="{0CEB176A-1458-ED40-A23B-80407359991E}" type="presParOf" srcId="{CFCD25C5-5900-4C44-8D17-8D73BAE75215}" destId="{F23DA41F-ED29-D944-A274-25CC2BDDD3BC}" srcOrd="9" destOrd="0" presId="urn:microsoft.com/office/officeart/2005/8/layout/process1"/>
    <dgm:cxn modelId="{8E2D9A21-D709-F54F-A461-39F0E4B472B2}" type="presParOf" srcId="{F23DA41F-ED29-D944-A274-25CC2BDDD3BC}" destId="{DA4FB3D5-894E-AF40-885F-C121F55AD71E}" srcOrd="0" destOrd="0" presId="urn:microsoft.com/office/officeart/2005/8/layout/process1"/>
    <dgm:cxn modelId="{86883164-DDDE-FA44-B4AF-AA3E93158BB6}" type="presParOf" srcId="{CFCD25C5-5900-4C44-8D17-8D73BAE75215}" destId="{24F2FA36-F51B-6940-BC79-23D575EC9931}" srcOrd="10" destOrd="0" presId="urn:microsoft.com/office/officeart/2005/8/layout/process1"/>
  </dgm:cxnLst>
  <dgm:bg>
    <a:solidFill>
      <a:schemeClr val="bg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0" y="0"/>
          <a:ext cx="2800262" cy="151883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None/>
          </a:pPr>
          <a:r>
            <a:rPr lang="en-US" sz="2400" b="1" kern="1200" dirty="0"/>
            <a:t>Digitization</a:t>
          </a:r>
        </a:p>
        <a:p>
          <a:pPr lvl="0" algn="ctr" defTabSz="1066800">
            <a:lnSpc>
              <a:spcPct val="90000"/>
            </a:lnSpc>
            <a:spcBef>
              <a:spcPct val="0"/>
            </a:spcBef>
            <a:spcAft>
              <a:spcPct val="35000"/>
            </a:spcAft>
            <a:buNone/>
          </a:pPr>
          <a:r>
            <a:rPr lang="en-US" sz="2400" b="0" kern="1200" dirty="0"/>
            <a:t>(DIY Book Scanner)</a:t>
          </a:r>
        </a:p>
      </dsp:txBody>
      <dsp:txXfrm>
        <a:off x="44485" y="44485"/>
        <a:ext cx="2711292" cy="1429862"/>
      </dsp:txXfrm>
    </dsp:sp>
    <dsp:sp modelId="{987689AB-58C7-154A-9B0D-96C424C76F83}">
      <dsp:nvSpPr>
        <dsp:cNvPr id="0" name=""/>
        <dsp:cNvSpPr/>
      </dsp:nvSpPr>
      <dsp:spPr>
        <a:xfrm>
          <a:off x="3082631" y="412183"/>
          <a:ext cx="598621" cy="6944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3082631" y="551076"/>
        <a:ext cx="419035" cy="416679"/>
      </dsp:txXfrm>
    </dsp:sp>
    <dsp:sp modelId="{2CCBF998-CECB-7848-ADA7-9043196726C3}">
      <dsp:nvSpPr>
        <dsp:cNvPr id="0" name=""/>
        <dsp:cNvSpPr/>
      </dsp:nvSpPr>
      <dsp:spPr>
        <a:xfrm>
          <a:off x="3929737" y="0"/>
          <a:ext cx="2800262" cy="1518832"/>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Optical Music Recognition</a:t>
          </a:r>
        </a:p>
        <a:p>
          <a:pPr lvl="0" algn="ctr" defTabSz="1066800">
            <a:lnSpc>
              <a:spcPct val="90000"/>
            </a:lnSpc>
            <a:spcBef>
              <a:spcPct val="0"/>
            </a:spcBef>
            <a:spcAft>
              <a:spcPct val="35000"/>
            </a:spcAft>
          </a:pPr>
          <a:r>
            <a:rPr lang="en-US" sz="2400" b="0" kern="1200" dirty="0"/>
            <a:t>(OMR) </a:t>
          </a:r>
        </a:p>
      </dsp:txBody>
      <dsp:txXfrm>
        <a:off x="3974222" y="44485"/>
        <a:ext cx="2711292" cy="1429862"/>
      </dsp:txXfrm>
    </dsp:sp>
    <dsp:sp modelId="{26008610-5B30-DB41-8202-72A8FB2EBF3F}">
      <dsp:nvSpPr>
        <dsp:cNvPr id="0" name=""/>
        <dsp:cNvSpPr/>
      </dsp:nvSpPr>
      <dsp:spPr>
        <a:xfrm>
          <a:off x="7010026" y="412183"/>
          <a:ext cx="593655" cy="6944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7010026" y="551076"/>
        <a:ext cx="415559" cy="416679"/>
      </dsp:txXfrm>
    </dsp:sp>
    <dsp:sp modelId="{24F2FA36-F51B-6940-BC79-23D575EC9931}">
      <dsp:nvSpPr>
        <dsp:cNvPr id="0" name=""/>
        <dsp:cNvSpPr/>
      </dsp:nvSpPr>
      <dsp:spPr>
        <a:xfrm>
          <a:off x="7850105" y="0"/>
          <a:ext cx="2800262" cy="151883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100000"/>
            </a:lnSpc>
            <a:spcBef>
              <a:spcPct val="0"/>
            </a:spcBef>
            <a:spcAft>
              <a:spcPts val="0"/>
            </a:spcAft>
          </a:pPr>
          <a:r>
            <a:rPr lang="en-US" sz="2400" b="1" kern="1200" dirty="0"/>
            <a:t>Mensural</a:t>
          </a:r>
        </a:p>
        <a:p>
          <a:pPr lvl="0" algn="ctr" defTabSz="1066800">
            <a:lnSpc>
              <a:spcPct val="90000"/>
            </a:lnSpc>
            <a:spcBef>
              <a:spcPct val="0"/>
            </a:spcBef>
            <a:spcAft>
              <a:spcPct val="35000"/>
            </a:spcAft>
          </a:pPr>
          <a:r>
            <a:rPr lang="en-US" sz="2400" b="1" kern="1200" dirty="0"/>
            <a:t>Scoring-up Tool</a:t>
          </a:r>
        </a:p>
      </dsp:txBody>
      <dsp:txXfrm>
        <a:off x="7894590" y="44485"/>
        <a:ext cx="2711292" cy="14298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0" y="0"/>
          <a:ext cx="2800262" cy="151883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buNone/>
          </a:pPr>
          <a:r>
            <a:rPr lang="en-US" sz="2400" b="1" kern="1200" dirty="0"/>
            <a:t>Digitization</a:t>
          </a:r>
        </a:p>
        <a:p>
          <a:pPr lvl="0" algn="ctr" defTabSz="1066800">
            <a:lnSpc>
              <a:spcPct val="90000"/>
            </a:lnSpc>
            <a:spcBef>
              <a:spcPct val="0"/>
            </a:spcBef>
            <a:spcAft>
              <a:spcPct val="35000"/>
            </a:spcAft>
            <a:buNone/>
          </a:pPr>
          <a:r>
            <a:rPr lang="en-US" sz="2400" b="0" kern="1200" dirty="0"/>
            <a:t>(DIY Book Scanner)</a:t>
          </a:r>
        </a:p>
      </dsp:txBody>
      <dsp:txXfrm>
        <a:off x="44485" y="44485"/>
        <a:ext cx="2711292" cy="1429862"/>
      </dsp:txXfrm>
    </dsp:sp>
    <dsp:sp modelId="{987689AB-58C7-154A-9B0D-96C424C76F83}">
      <dsp:nvSpPr>
        <dsp:cNvPr id="0" name=""/>
        <dsp:cNvSpPr/>
      </dsp:nvSpPr>
      <dsp:spPr>
        <a:xfrm>
          <a:off x="3082631" y="412183"/>
          <a:ext cx="598621" cy="6944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3082631" y="551076"/>
        <a:ext cx="419035" cy="416679"/>
      </dsp:txXfrm>
    </dsp:sp>
    <dsp:sp modelId="{2CCBF998-CECB-7848-ADA7-9043196726C3}">
      <dsp:nvSpPr>
        <dsp:cNvPr id="0" name=""/>
        <dsp:cNvSpPr/>
      </dsp:nvSpPr>
      <dsp:spPr>
        <a:xfrm>
          <a:off x="3929737" y="0"/>
          <a:ext cx="2800262" cy="1518832"/>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a:t>Optical </a:t>
          </a:r>
          <a:r>
            <a:rPr lang="en-US" sz="2400" b="1" kern="1200"/>
            <a:t>Music Recognition</a:t>
          </a:r>
        </a:p>
        <a:p>
          <a:pPr lvl="0" algn="ctr" defTabSz="1066800">
            <a:lnSpc>
              <a:spcPct val="90000"/>
            </a:lnSpc>
            <a:spcBef>
              <a:spcPct val="0"/>
            </a:spcBef>
            <a:spcAft>
              <a:spcPct val="35000"/>
            </a:spcAft>
          </a:pPr>
          <a:r>
            <a:rPr lang="en-US" sz="2400" b="0" kern="1200" dirty="0"/>
            <a:t>(OMR) </a:t>
          </a:r>
        </a:p>
      </dsp:txBody>
      <dsp:txXfrm>
        <a:off x="3974222" y="44485"/>
        <a:ext cx="2711292" cy="1429862"/>
      </dsp:txXfrm>
    </dsp:sp>
    <dsp:sp modelId="{26008610-5B30-DB41-8202-72A8FB2EBF3F}">
      <dsp:nvSpPr>
        <dsp:cNvPr id="0" name=""/>
        <dsp:cNvSpPr/>
      </dsp:nvSpPr>
      <dsp:spPr>
        <a:xfrm>
          <a:off x="7010026" y="412183"/>
          <a:ext cx="593655" cy="6944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7010026" y="551076"/>
        <a:ext cx="415559" cy="416679"/>
      </dsp:txXfrm>
    </dsp:sp>
    <dsp:sp modelId="{24F2FA36-F51B-6940-BC79-23D575EC9931}">
      <dsp:nvSpPr>
        <dsp:cNvPr id="0" name=""/>
        <dsp:cNvSpPr/>
      </dsp:nvSpPr>
      <dsp:spPr>
        <a:xfrm>
          <a:off x="7850105" y="0"/>
          <a:ext cx="2800262" cy="1518832"/>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100000"/>
            </a:lnSpc>
            <a:spcBef>
              <a:spcPct val="0"/>
            </a:spcBef>
            <a:spcAft>
              <a:spcPts val="0"/>
            </a:spcAft>
          </a:pPr>
          <a:r>
            <a:rPr lang="en-US" sz="2400" b="1" kern="1200" dirty="0"/>
            <a:t>Mensural</a:t>
          </a:r>
        </a:p>
        <a:p>
          <a:pPr lvl="0" algn="ctr" defTabSz="1066800">
            <a:lnSpc>
              <a:spcPct val="90000"/>
            </a:lnSpc>
            <a:spcBef>
              <a:spcPct val="0"/>
            </a:spcBef>
            <a:spcAft>
              <a:spcPct val="35000"/>
            </a:spcAft>
          </a:pPr>
          <a:r>
            <a:rPr lang="en-US" sz="2400" b="1" kern="1200" dirty="0"/>
            <a:t>Scoring-up Tool</a:t>
          </a:r>
        </a:p>
      </dsp:txBody>
      <dsp:txXfrm>
        <a:off x="7894590" y="44485"/>
        <a:ext cx="2711292" cy="14298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451" y="414851"/>
          <a:ext cx="2526061" cy="256780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buNone/>
          </a:pPr>
          <a:r>
            <a:rPr lang="en-US" sz="2800" b="1" kern="1200" dirty="0"/>
            <a:t>Digitization</a:t>
          </a:r>
        </a:p>
        <a:p>
          <a:pPr lvl="0" algn="ctr" defTabSz="1244600">
            <a:lnSpc>
              <a:spcPct val="90000"/>
            </a:lnSpc>
            <a:spcBef>
              <a:spcPct val="0"/>
            </a:spcBef>
            <a:spcAft>
              <a:spcPct val="35000"/>
            </a:spcAft>
            <a:buNone/>
          </a:pPr>
          <a:r>
            <a:rPr lang="en-US" sz="2800" b="0" kern="1200" dirty="0"/>
            <a:t>(DIY Book Scanner)</a:t>
          </a:r>
        </a:p>
      </dsp:txBody>
      <dsp:txXfrm>
        <a:off x="82437" y="488837"/>
        <a:ext cx="2378089" cy="2419832"/>
      </dsp:txXfrm>
    </dsp:sp>
    <dsp:sp modelId="{987689AB-58C7-154A-9B0D-96C424C76F83}">
      <dsp:nvSpPr>
        <dsp:cNvPr id="0" name=""/>
        <dsp:cNvSpPr/>
      </dsp:nvSpPr>
      <dsp:spPr>
        <a:xfrm>
          <a:off x="2787119"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2787119" y="1510814"/>
        <a:ext cx="374868" cy="375877"/>
      </dsp:txXfrm>
    </dsp:sp>
    <dsp:sp modelId="{2CCBF998-CECB-7848-ADA7-9043196726C3}">
      <dsp:nvSpPr>
        <dsp:cNvPr id="0" name=""/>
        <dsp:cNvSpPr/>
      </dsp:nvSpPr>
      <dsp:spPr>
        <a:xfrm>
          <a:off x="3544938"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Optical Music Recognition</a:t>
          </a:r>
        </a:p>
        <a:p>
          <a:pPr lvl="0" algn="ctr" defTabSz="1244600">
            <a:lnSpc>
              <a:spcPct val="90000"/>
            </a:lnSpc>
            <a:spcBef>
              <a:spcPct val="0"/>
            </a:spcBef>
            <a:spcAft>
              <a:spcPct val="35000"/>
            </a:spcAft>
          </a:pPr>
          <a:r>
            <a:rPr lang="en-US" sz="2800" b="0" kern="1200" dirty="0"/>
            <a:t>(OMR) </a:t>
          </a:r>
        </a:p>
      </dsp:txBody>
      <dsp:txXfrm>
        <a:off x="3618924" y="488837"/>
        <a:ext cx="2378089" cy="2419832"/>
      </dsp:txXfrm>
    </dsp:sp>
    <dsp:sp modelId="{26008610-5B30-DB41-8202-72A8FB2EBF3F}">
      <dsp:nvSpPr>
        <dsp:cNvPr id="0" name=""/>
        <dsp:cNvSpPr/>
      </dsp:nvSpPr>
      <dsp:spPr>
        <a:xfrm>
          <a:off x="6323606"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6323606" y="1510814"/>
        <a:ext cx="374868" cy="375877"/>
      </dsp:txXfrm>
    </dsp:sp>
    <dsp:sp modelId="{24F2FA36-F51B-6940-BC79-23D575EC9931}">
      <dsp:nvSpPr>
        <dsp:cNvPr id="0" name=""/>
        <dsp:cNvSpPr/>
      </dsp:nvSpPr>
      <dsp:spPr>
        <a:xfrm>
          <a:off x="7081424"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Mensural Scoring-up Tool</a:t>
          </a:r>
        </a:p>
      </dsp:txBody>
      <dsp:txXfrm>
        <a:off x="7155410" y="488837"/>
        <a:ext cx="2378089" cy="2419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451"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buNone/>
          </a:pPr>
          <a:r>
            <a:rPr lang="en-US" sz="2800" b="1" kern="1200"/>
            <a:t>Digitization</a:t>
          </a:r>
        </a:p>
        <a:p>
          <a:pPr lvl="0" algn="ctr" defTabSz="1244600">
            <a:lnSpc>
              <a:spcPct val="90000"/>
            </a:lnSpc>
            <a:spcBef>
              <a:spcPct val="0"/>
            </a:spcBef>
            <a:spcAft>
              <a:spcPct val="35000"/>
            </a:spcAft>
            <a:buNone/>
          </a:pPr>
          <a:r>
            <a:rPr lang="en-US" sz="2800" b="0" kern="1200"/>
            <a:t>(DIY </a:t>
          </a:r>
          <a:r>
            <a:rPr lang="en-US" sz="2800" b="0" kern="1200" dirty="0"/>
            <a:t>Book Scanner)</a:t>
          </a:r>
        </a:p>
      </dsp:txBody>
      <dsp:txXfrm>
        <a:off x="82437" y="488837"/>
        <a:ext cx="2378089" cy="2419832"/>
      </dsp:txXfrm>
    </dsp:sp>
    <dsp:sp modelId="{987689AB-58C7-154A-9B0D-96C424C76F83}">
      <dsp:nvSpPr>
        <dsp:cNvPr id="0" name=""/>
        <dsp:cNvSpPr/>
      </dsp:nvSpPr>
      <dsp:spPr>
        <a:xfrm>
          <a:off x="2787119"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2787119" y="1510814"/>
        <a:ext cx="374868" cy="375877"/>
      </dsp:txXfrm>
    </dsp:sp>
    <dsp:sp modelId="{2CCBF998-CECB-7848-ADA7-9043196726C3}">
      <dsp:nvSpPr>
        <dsp:cNvPr id="0" name=""/>
        <dsp:cNvSpPr/>
      </dsp:nvSpPr>
      <dsp:spPr>
        <a:xfrm>
          <a:off x="3544938"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Optical Music Recognition</a:t>
          </a:r>
        </a:p>
        <a:p>
          <a:pPr lvl="0" algn="ctr" defTabSz="1244600">
            <a:lnSpc>
              <a:spcPct val="90000"/>
            </a:lnSpc>
            <a:spcBef>
              <a:spcPct val="0"/>
            </a:spcBef>
            <a:spcAft>
              <a:spcPct val="35000"/>
            </a:spcAft>
          </a:pPr>
          <a:r>
            <a:rPr lang="en-US" sz="2800" b="0" kern="1200" dirty="0"/>
            <a:t>(OMR) </a:t>
          </a:r>
        </a:p>
      </dsp:txBody>
      <dsp:txXfrm>
        <a:off x="3618924" y="488837"/>
        <a:ext cx="2378089" cy="2419832"/>
      </dsp:txXfrm>
    </dsp:sp>
    <dsp:sp modelId="{26008610-5B30-DB41-8202-72A8FB2EBF3F}">
      <dsp:nvSpPr>
        <dsp:cNvPr id="0" name=""/>
        <dsp:cNvSpPr/>
      </dsp:nvSpPr>
      <dsp:spPr>
        <a:xfrm>
          <a:off x="6323606"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244600">
            <a:lnSpc>
              <a:spcPct val="90000"/>
            </a:lnSpc>
            <a:spcBef>
              <a:spcPct val="0"/>
            </a:spcBef>
            <a:spcAft>
              <a:spcPct val="35000"/>
            </a:spcAft>
          </a:pPr>
          <a:endParaRPr lang="en-US" sz="2800" kern="1200"/>
        </a:p>
      </dsp:txBody>
      <dsp:txXfrm>
        <a:off x="6323606" y="1510814"/>
        <a:ext cx="374868" cy="375877"/>
      </dsp:txXfrm>
    </dsp:sp>
    <dsp:sp modelId="{24F2FA36-F51B-6940-BC79-23D575EC9931}">
      <dsp:nvSpPr>
        <dsp:cNvPr id="0" name=""/>
        <dsp:cNvSpPr/>
      </dsp:nvSpPr>
      <dsp:spPr>
        <a:xfrm>
          <a:off x="7081424" y="414851"/>
          <a:ext cx="2526061" cy="256780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en-US" sz="2800" b="1" kern="1200" dirty="0"/>
            <a:t>Mensural Scoring-up Tool</a:t>
          </a:r>
        </a:p>
      </dsp:txBody>
      <dsp:txXfrm>
        <a:off x="7155410" y="488837"/>
        <a:ext cx="2378089" cy="2419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127" y="276195"/>
          <a:ext cx="1287361" cy="77317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None/>
          </a:pPr>
          <a:r>
            <a:rPr lang="en-US" sz="1800" b="1" kern="1200" dirty="0"/>
            <a:t>Digitization</a:t>
          </a:r>
        </a:p>
      </dsp:txBody>
      <dsp:txXfrm>
        <a:off x="30772" y="298840"/>
        <a:ext cx="1242071" cy="727881"/>
      </dsp:txXfrm>
    </dsp:sp>
    <dsp:sp modelId="{987689AB-58C7-154A-9B0D-96C424C76F83}">
      <dsp:nvSpPr>
        <dsp:cNvPr id="0" name=""/>
        <dsp:cNvSpPr/>
      </dsp:nvSpPr>
      <dsp:spPr>
        <a:xfrm>
          <a:off x="1424224"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1424224" y="567001"/>
        <a:ext cx="191044" cy="191559"/>
      </dsp:txXfrm>
    </dsp:sp>
    <dsp:sp modelId="{20FA4A5D-8734-4742-87A4-DAC05E452BEA}">
      <dsp:nvSpPr>
        <dsp:cNvPr id="0" name=""/>
        <dsp:cNvSpPr/>
      </dsp:nvSpPr>
      <dsp:spPr>
        <a:xfrm>
          <a:off x="1810433" y="276195"/>
          <a:ext cx="1705509" cy="77317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None/>
          </a:pPr>
          <a:r>
            <a:rPr lang="en-US" sz="1800" b="1" kern="1200" dirty="0"/>
            <a:t>Document Segmentation</a:t>
          </a:r>
        </a:p>
      </dsp:txBody>
      <dsp:txXfrm>
        <a:off x="1833078" y="298840"/>
        <a:ext cx="1660219" cy="727881"/>
      </dsp:txXfrm>
    </dsp:sp>
    <dsp:sp modelId="{BCB861FF-00D2-6549-84F7-8FFE99A715A6}">
      <dsp:nvSpPr>
        <dsp:cNvPr id="0" name=""/>
        <dsp:cNvSpPr/>
      </dsp:nvSpPr>
      <dsp:spPr>
        <a:xfrm>
          <a:off x="3644678"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644678" y="567001"/>
        <a:ext cx="191044" cy="191559"/>
      </dsp:txXfrm>
    </dsp:sp>
    <dsp:sp modelId="{2CCBF998-CECB-7848-ADA7-9043196726C3}">
      <dsp:nvSpPr>
        <dsp:cNvPr id="0" name=""/>
        <dsp:cNvSpPr/>
      </dsp:nvSpPr>
      <dsp:spPr>
        <a:xfrm>
          <a:off x="4030886" y="276195"/>
          <a:ext cx="1436927" cy="77317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Symbol Recognition </a:t>
          </a:r>
        </a:p>
      </dsp:txBody>
      <dsp:txXfrm>
        <a:off x="4053531" y="298840"/>
        <a:ext cx="1391637" cy="727881"/>
      </dsp:txXfrm>
    </dsp:sp>
    <dsp:sp modelId="{26008610-5B30-DB41-8202-72A8FB2EBF3F}">
      <dsp:nvSpPr>
        <dsp:cNvPr id="0" name=""/>
        <dsp:cNvSpPr/>
      </dsp:nvSpPr>
      <dsp:spPr>
        <a:xfrm>
          <a:off x="5596550"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596550" y="567001"/>
        <a:ext cx="191044" cy="191559"/>
      </dsp:txXfrm>
    </dsp:sp>
    <dsp:sp modelId="{5C2B3AC1-0048-5A42-90C2-37F20E2AFD97}">
      <dsp:nvSpPr>
        <dsp:cNvPr id="0" name=""/>
        <dsp:cNvSpPr/>
      </dsp:nvSpPr>
      <dsp:spPr>
        <a:xfrm>
          <a:off x="5982758" y="276195"/>
          <a:ext cx="1287361" cy="77317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Pitch Finding</a:t>
          </a:r>
        </a:p>
      </dsp:txBody>
      <dsp:txXfrm>
        <a:off x="6005403" y="298840"/>
        <a:ext cx="1242071" cy="727881"/>
      </dsp:txXfrm>
    </dsp:sp>
    <dsp:sp modelId="{0B6D2F2C-1EB1-4C4C-B187-F974FDAD1A6C}">
      <dsp:nvSpPr>
        <dsp:cNvPr id="0" name=""/>
        <dsp:cNvSpPr/>
      </dsp:nvSpPr>
      <dsp:spPr>
        <a:xfrm>
          <a:off x="7398856"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7398856" y="567001"/>
        <a:ext cx="191044" cy="191559"/>
      </dsp:txXfrm>
    </dsp:sp>
    <dsp:sp modelId="{3EA56A95-F4C8-684C-984A-71C86658535D}">
      <dsp:nvSpPr>
        <dsp:cNvPr id="0" name=""/>
        <dsp:cNvSpPr/>
      </dsp:nvSpPr>
      <dsp:spPr>
        <a:xfrm>
          <a:off x="7785064" y="276195"/>
          <a:ext cx="1287361" cy="77317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Correction</a:t>
          </a:r>
          <a:endParaRPr lang="en-US" sz="1800" b="0" kern="1200" dirty="0"/>
        </a:p>
      </dsp:txBody>
      <dsp:txXfrm>
        <a:off x="7807709" y="298840"/>
        <a:ext cx="1242071" cy="727881"/>
      </dsp:txXfrm>
    </dsp:sp>
    <dsp:sp modelId="{F23DA41F-ED29-D944-A274-25CC2BDDD3BC}">
      <dsp:nvSpPr>
        <dsp:cNvPr id="0" name=""/>
        <dsp:cNvSpPr/>
      </dsp:nvSpPr>
      <dsp:spPr>
        <a:xfrm>
          <a:off x="9201161"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9201161" y="567001"/>
        <a:ext cx="191044" cy="191559"/>
      </dsp:txXfrm>
    </dsp:sp>
    <dsp:sp modelId="{24F2FA36-F51B-6940-BC79-23D575EC9931}">
      <dsp:nvSpPr>
        <dsp:cNvPr id="0" name=""/>
        <dsp:cNvSpPr/>
      </dsp:nvSpPr>
      <dsp:spPr>
        <a:xfrm>
          <a:off x="9587370" y="276195"/>
          <a:ext cx="1287361" cy="77317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Scoring-up Tool</a:t>
          </a:r>
        </a:p>
      </dsp:txBody>
      <dsp:txXfrm>
        <a:off x="9610015" y="298840"/>
        <a:ext cx="1242071" cy="7278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6770D-002A-714C-A3DB-39C867B26B93}" type="datetimeFigureOut">
              <a:rPr lang="en-US" smtClean="0"/>
              <a:t>12/6/19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E536-BCA2-6E4F-9B0F-F68C26DAC58B}" type="slidenum">
              <a:rPr lang="en-US" smtClean="0"/>
              <a:t>‹#›</a:t>
            </a:fld>
            <a:endParaRPr lang="en-US"/>
          </a:p>
        </p:txBody>
      </p:sp>
    </p:spTree>
    <p:extLst>
      <p:ext uri="{BB962C8B-B14F-4D97-AF65-F5344CB8AC3E}">
        <p14:creationId xmlns:p14="http://schemas.microsoft.com/office/powerpoint/2010/main" val="388138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1</a:t>
            </a:fld>
            <a:endParaRPr lang="en-US"/>
          </a:p>
        </p:txBody>
      </p:sp>
    </p:spTree>
    <p:extLst>
      <p:ext uri="{BB962C8B-B14F-4D97-AF65-F5344CB8AC3E}">
        <p14:creationId xmlns:p14="http://schemas.microsoft.com/office/powerpoint/2010/main" val="152464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layout doesn’t allow you to know which notes are sung together by the different voices at a particular time.</a:t>
            </a:r>
          </a:p>
          <a:p>
            <a:r>
              <a:rPr lang="en-US" dirty="0"/>
              <a:t>WHICH YOU WOULD KNOW IF THE PIECE WAS WRITTEN AS A SCORE</a:t>
            </a:r>
          </a:p>
          <a:p>
            <a:endParaRPr lang="en-US" b="1" dirty="0"/>
          </a:p>
          <a:p>
            <a:r>
              <a:rPr lang="en-US" dirty="0"/>
              <a:t>So, the issue is:</a:t>
            </a:r>
          </a:p>
          <a:p>
            <a:pPr marL="171450" indent="-171450">
              <a:buFont typeface="Arial" panose="020B0604020202020204" pitchFamily="34" charset="0"/>
              <a:buChar char="•"/>
            </a:pPr>
            <a:r>
              <a:rPr lang="en-US" dirty="0"/>
              <a:t>If you were in choirbook layout </a:t>
            </a:r>
          </a:p>
          <a:p>
            <a:pPr marL="171450" indent="-171450">
              <a:buFont typeface="Arial" panose="020B0604020202020204" pitchFamily="34" charset="0"/>
              <a:buChar char="•"/>
            </a:pPr>
            <a:r>
              <a:rPr lang="en-US" dirty="0"/>
              <a:t>To Know how the piece sounds like</a:t>
            </a:r>
          </a:p>
          <a:p>
            <a:pPr marL="628650" lvl="1" indent="-171450">
              <a:buFont typeface="Arial" panose="020B0604020202020204" pitchFamily="34" charset="0"/>
              <a:buChar char="•"/>
            </a:pPr>
            <a:r>
              <a:rPr lang="en-US" dirty="0"/>
              <a:t>4 experts singing each voice</a:t>
            </a:r>
          </a:p>
          <a:p>
            <a:pPr marL="628650" lvl="1" indent="-171450">
              <a:buFont typeface="Arial" panose="020B0604020202020204" pitchFamily="34" charset="0"/>
              <a:buChar char="•"/>
            </a:pPr>
            <a:r>
              <a:rPr lang="en-US" dirty="0"/>
              <a:t>OR 1 expert to transcribe the piece into a score</a:t>
            </a:r>
          </a:p>
          <a:p>
            <a:pPr marL="0" lvl="0" indent="0">
              <a:buFont typeface="Arial" panose="020B0604020202020204" pitchFamily="34" charset="0"/>
              <a:buNone/>
            </a:pPr>
            <a:endParaRPr lang="en-US" dirty="0"/>
          </a:p>
          <a:p>
            <a:pPr marL="0" lvl="0" indent="0">
              <a:buFont typeface="Arial" panose="020B0604020202020204" pitchFamily="34" charset="0"/>
              <a:buNone/>
            </a:pPr>
            <a:r>
              <a:rPr lang="en-US" dirty="0"/>
              <a:t>This separate-parts layout representation obscures certain information about the vertical intervals between the voices</a:t>
            </a:r>
            <a:endParaRPr lang="en-US" b="1" dirty="0"/>
          </a:p>
          <a:p>
            <a:endParaRPr lang="en-US" b="1" dirty="0"/>
          </a:p>
          <a:p>
            <a:r>
              <a:rPr lang="en-US" b="1" dirty="0"/>
              <a:t>SO, AS I SAID BEFORE, THE IDEA IS REMOVING THESE ACCESIBILITY BARRIERS, USING THE TECHNOLOGIES DEVELOPED AT THE DDMAL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7DE536-BCA2-6E4F-9B0F-F68C26DAC5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389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OMR Workflow: preprocessing + symbol recognition (clefs, note shapes, etc.) + pitch finding (locate the notes in the staff and figuring out the pitch based on the clef) + correction stage</a:t>
            </a:r>
          </a:p>
          <a:p>
            <a:endParaRPr lang="en-US" dirty="0"/>
          </a:p>
          <a:p>
            <a:r>
              <a:rPr lang="en-US" dirty="0"/>
              <a:t>DIFF. SIMSSA TOOLS HAVE BEEN DEVELOPED FOR EACH OF THESE STAGES</a:t>
            </a:r>
          </a:p>
          <a:p>
            <a:r>
              <a:rPr lang="en-US" dirty="0"/>
              <a:t>--&gt; talk in next session</a:t>
            </a:r>
          </a:p>
          <a:p>
            <a:endParaRPr lang="en-US" dirty="0"/>
          </a:p>
          <a:p>
            <a:r>
              <a:rPr lang="en-US" b="1" dirty="0"/>
              <a:t>Starting point of this workflow are digital images</a:t>
            </a:r>
          </a:p>
          <a:p>
            <a:r>
              <a:rPr lang="en-US" dirty="0"/>
              <a:t>Prepend digitization step:</a:t>
            </a:r>
          </a:p>
          <a:p>
            <a:r>
              <a:rPr lang="en-US" dirty="0"/>
              <a:t>- Antiquity  --&gt;  no flatbed scanner</a:t>
            </a:r>
          </a:p>
          <a:p>
            <a:r>
              <a:rPr lang="en-US" dirty="0"/>
              <a:t>- Book Scanner (cameras over head)</a:t>
            </a:r>
          </a:p>
          <a:p>
            <a:r>
              <a:rPr lang="en-US" dirty="0"/>
              <a:t>-&gt; NO </a:t>
            </a:r>
            <a:r>
              <a:rPr lang="en-US" dirty="0" err="1"/>
              <a:t>approp</a:t>
            </a:r>
            <a:r>
              <a:rPr lang="en-US" dirty="0"/>
              <a:t>. for the large dimensions of the books</a:t>
            </a:r>
          </a:p>
          <a:p>
            <a:pPr marL="171450" indent="-171450">
              <a:buFontTx/>
              <a:buChar char="-"/>
            </a:pPr>
            <a:r>
              <a:rPr lang="en-US" dirty="0"/>
              <a:t>buying is not an option  --&gt;  DIY </a:t>
            </a:r>
            <a:r>
              <a:rPr lang="en-US" b="1" dirty="0"/>
              <a:t>[I WILL TALK ABOUT IT SOON]</a:t>
            </a:r>
          </a:p>
          <a:p>
            <a:pPr marL="171450" indent="-171450">
              <a:buFontTx/>
              <a:buChar char="-"/>
            </a:pPr>
            <a:endParaRPr lang="en-US" b="1" dirty="0"/>
          </a:p>
          <a:p>
            <a:pPr marL="0" indent="0">
              <a:buFontTx/>
              <a:buNone/>
            </a:pPr>
            <a:r>
              <a:rPr lang="en-US" b="1" dirty="0"/>
              <a:t>INFORMATION ABOUT THE NOTES IN THE MSS IS EXTRACTED IN THESE TWO STAGES [CLICK]</a:t>
            </a:r>
          </a:p>
          <a:p>
            <a:pPr marL="0" indent="0">
              <a:buFontTx/>
              <a:buNone/>
            </a:pPr>
            <a:r>
              <a:rPr lang="en-US" b="0" dirty="0"/>
              <a:t>Note shape (</a:t>
            </a:r>
            <a:r>
              <a:rPr lang="en-US" b="0" dirty="0" err="1"/>
              <a:t>attrib</a:t>
            </a:r>
            <a:r>
              <a:rPr lang="en-US" b="0" dirty="0"/>
              <a:t>)+ Pitch (</a:t>
            </a:r>
            <a:r>
              <a:rPr lang="en-US" b="0" dirty="0" err="1"/>
              <a:t>attrib</a:t>
            </a:r>
            <a:r>
              <a:rPr lang="en-US" b="0" dirty="0"/>
              <a:t>)</a:t>
            </a:r>
          </a:p>
          <a:p>
            <a:pPr marL="0" indent="0">
              <a:buFontTx/>
              <a:buNone/>
            </a:pPr>
            <a:r>
              <a:rPr lang="en-US" b="0" dirty="0"/>
              <a:t>Would be enough in CWMN (and in chant)</a:t>
            </a:r>
          </a:p>
          <a:p>
            <a:pPr marL="0" indent="0">
              <a:buFontTx/>
              <a:buNone/>
            </a:pPr>
            <a:r>
              <a:rPr lang="en-US" b="1" dirty="0"/>
              <a:t>NOTE SHAPE IS NOT ENOUGH IN MENSURAL NOTATION TO DETERMINE THE DURATION OF THE NOTE</a:t>
            </a:r>
          </a:p>
          <a:p>
            <a:pPr marL="171450" indent="-171450">
              <a:buFontTx/>
              <a:buChar char="-"/>
            </a:pPr>
            <a:r>
              <a:rPr lang="en-US" b="1" dirty="0"/>
              <a:t>Need for the scoring up</a:t>
            </a:r>
          </a:p>
          <a:p>
            <a:pPr marL="171450" indent="-171450">
              <a:buFontTx/>
              <a:buChar char="-"/>
            </a:pPr>
            <a:r>
              <a:rPr lang="en-US" b="1" dirty="0"/>
              <a:t>“Expert” interpreting the duration of the notes based on the context</a:t>
            </a:r>
          </a:p>
          <a:p>
            <a:pPr marL="171450" indent="-171450">
              <a:buFontTx/>
              <a:buChar char="-"/>
            </a:pPr>
            <a:r>
              <a:rPr lang="en-US" b="1" dirty="0"/>
              <a:t>P / I </a:t>
            </a:r>
            <a:r>
              <a:rPr lang="en-US" b="1" dirty="0">
                <a:sym typeface="Wingdings" pitchFamily="2" charset="2"/>
              </a:rPr>
              <a:t> attrib.</a:t>
            </a:r>
            <a:endParaRPr lang="en-US" b="1" dirty="0"/>
          </a:p>
          <a:p>
            <a:pPr marL="171450" indent="-171450">
              <a:buFontTx/>
              <a:buChar char="-"/>
            </a:pPr>
            <a:endParaRPr lang="en-US" b="0" baseline="0" dirty="0"/>
          </a:p>
          <a:p>
            <a:pPr marL="171450" indent="-171450">
              <a:buFontTx/>
              <a:buChar char="-"/>
            </a:pPr>
            <a:r>
              <a:rPr lang="en-US" b="0" baseline="0" dirty="0"/>
              <a:t>These steps will be discussed in another talk </a:t>
            </a:r>
            <a:r>
              <a:rPr lang="en-US" b="0" baseline="0" dirty="0">
                <a:sym typeface="Wingdings" pitchFamily="2" charset="2"/>
              </a:rPr>
              <a:t> </a:t>
            </a:r>
            <a:r>
              <a:rPr lang="en-US" b="1" baseline="0" dirty="0"/>
              <a:t>I will focus on the other two</a:t>
            </a:r>
          </a:p>
        </p:txBody>
      </p:sp>
      <p:sp>
        <p:nvSpPr>
          <p:cNvPr id="4" name="Slide Number Placeholder 3"/>
          <p:cNvSpPr>
            <a:spLocks noGrp="1"/>
          </p:cNvSpPr>
          <p:nvPr>
            <p:ph type="sldNum" sz="quarter" idx="5"/>
          </p:nvPr>
        </p:nvSpPr>
        <p:spPr/>
        <p:txBody>
          <a:bodyPr/>
          <a:lstStyle/>
          <a:p>
            <a:fld id="{067DE536-BCA2-6E4F-9B0F-F68C26DAC58B}" type="slidenum">
              <a:rPr lang="en-US" smtClean="0"/>
              <a:t>11</a:t>
            </a:fld>
            <a:endParaRPr lang="en-US"/>
          </a:p>
        </p:txBody>
      </p:sp>
    </p:spTree>
    <p:extLst>
      <p:ext uri="{BB962C8B-B14F-4D97-AF65-F5344CB8AC3E}">
        <p14:creationId xmlns:p14="http://schemas.microsoft.com/office/powerpoint/2010/main" val="5239284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FOCUS ON THESE TWO</a:t>
            </a:r>
          </a:p>
          <a:p>
            <a:r>
              <a:rPr lang="en-US" b="0" dirty="0"/>
              <a:t>  BLACK BOX ]</a:t>
            </a:r>
          </a:p>
          <a:p>
            <a:endParaRPr lang="en-US" b="0" dirty="0"/>
          </a:p>
          <a:p>
            <a:pPr marL="171450" indent="-171450">
              <a:buFont typeface="Arial" panose="020B0604020202020204" pitchFamily="34" charset="0"/>
              <a:buChar char="•"/>
            </a:pPr>
            <a:r>
              <a:rPr lang="en-US" b="0" dirty="0"/>
              <a:t>THIS (1) SOLVES THE DIGITIZATION BARRIER</a:t>
            </a:r>
          </a:p>
          <a:p>
            <a:pPr marL="171450" indent="-171450">
              <a:buFont typeface="Arial" panose="020B0604020202020204" pitchFamily="34" charset="0"/>
              <a:buChar char="•"/>
            </a:pPr>
            <a:r>
              <a:rPr lang="en-US" b="0" dirty="0"/>
              <a:t>THIS (3) SOLVES THE OTHER TWO BARRIERS: NOTATION</a:t>
            </a:r>
            <a:r>
              <a:rPr lang="en-US" b="0" baseline="0" dirty="0"/>
              <a:t> AND LAYOUT</a:t>
            </a:r>
          </a:p>
          <a:p>
            <a:pPr marL="171450" indent="-171450">
              <a:buFont typeface="Arial" panose="020B0604020202020204" pitchFamily="34" charset="0"/>
              <a:buChar char="•"/>
            </a:pPr>
            <a:endParaRPr lang="en-US" b="0" baseline="0" dirty="0"/>
          </a:p>
          <a:p>
            <a:pPr marL="171450" indent="-171450">
              <a:buFont typeface="Arial" panose="020B0604020202020204" pitchFamily="34" charset="0"/>
              <a:buChar char="•"/>
            </a:pPr>
            <a:r>
              <a:rPr lang="en-US" b="0" baseline="0" dirty="0"/>
              <a:t>THIS (2) IS THE STEP THAT CONNECTS THESE TWO (DIGITAL REPRESENTATION TO A SYMBOLIC ONE)</a:t>
            </a:r>
          </a:p>
        </p:txBody>
      </p:sp>
      <p:sp>
        <p:nvSpPr>
          <p:cNvPr id="4" name="Slide Number Placeholder 3"/>
          <p:cNvSpPr>
            <a:spLocks noGrp="1"/>
          </p:cNvSpPr>
          <p:nvPr>
            <p:ph type="sldNum" sz="quarter" idx="5"/>
          </p:nvPr>
        </p:nvSpPr>
        <p:spPr/>
        <p:txBody>
          <a:bodyPr/>
          <a:lstStyle/>
          <a:p>
            <a:fld id="{067DE536-BCA2-6E4F-9B0F-F68C26DAC58B}" type="slidenum">
              <a:rPr lang="en-US" smtClean="0"/>
              <a:t>12</a:t>
            </a:fld>
            <a:endParaRPr lang="en-US"/>
          </a:p>
        </p:txBody>
      </p:sp>
    </p:spTree>
    <p:extLst>
      <p:ext uri="{BB962C8B-B14F-4D97-AF65-F5344CB8AC3E}">
        <p14:creationId xmlns:p14="http://schemas.microsoft.com/office/powerpoint/2010/main" val="322842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itchFamily="2" charset="2"/>
              </a:rPr>
              <a:t>PILOT PROJECT</a:t>
            </a:r>
          </a:p>
          <a:p>
            <a:r>
              <a:rPr lang="en-US" dirty="0">
                <a:sym typeface="Wingdings" pitchFamily="2" charset="2"/>
              </a:rPr>
              <a:t>Approached the archive: July</a:t>
            </a:r>
          </a:p>
          <a:p>
            <a:r>
              <a:rPr lang="en-US" dirty="0">
                <a:sym typeface="Wingdings" pitchFamily="2" charset="2"/>
              </a:rPr>
              <a:t>Advised --&gt; One book first (pilot project)</a:t>
            </a:r>
          </a:p>
          <a:p>
            <a:r>
              <a:rPr lang="en-US" dirty="0">
                <a:sym typeface="Wingdings" pitchFamily="2" charset="2"/>
              </a:rPr>
              <a:t>November --&gt; digitization options &amp; paper conservators</a:t>
            </a:r>
          </a:p>
          <a:p>
            <a:r>
              <a:rPr lang="en-US" dirty="0">
                <a:sym typeface="Wingdings" pitchFamily="2" charset="2"/>
              </a:rPr>
              <a:t>January --&gt; digitization process</a:t>
            </a:r>
          </a:p>
          <a:p>
            <a:endParaRPr lang="en-US" dirty="0"/>
          </a:p>
          <a:p>
            <a:r>
              <a:rPr lang="en-US" dirty="0"/>
              <a:t>1 </a:t>
            </a:r>
            <a:r>
              <a:rPr lang="en-US" dirty="0">
                <a:sym typeface="Wingdings" pitchFamily="2" charset="2"/>
              </a:rPr>
              <a:t> Done in Guatemala (actually I concluded this stage on January)</a:t>
            </a:r>
          </a:p>
          <a:p>
            <a:r>
              <a:rPr lang="en-US" dirty="0">
                <a:sym typeface="Wingdings" pitchFamily="2" charset="2"/>
              </a:rPr>
              <a:t>2 &amp; 3  conducted at the DDMAL Lab at McGill University</a:t>
            </a:r>
          </a:p>
        </p:txBody>
      </p:sp>
      <p:sp>
        <p:nvSpPr>
          <p:cNvPr id="4" name="Slide Number Placeholder 3"/>
          <p:cNvSpPr>
            <a:spLocks noGrp="1"/>
          </p:cNvSpPr>
          <p:nvPr>
            <p:ph type="sldNum" sz="quarter" idx="5"/>
          </p:nvPr>
        </p:nvSpPr>
        <p:spPr/>
        <p:txBody>
          <a:bodyPr/>
          <a:lstStyle/>
          <a:p>
            <a:fld id="{067DE536-BCA2-6E4F-9B0F-F68C26DAC58B}" type="slidenum">
              <a:rPr lang="en-US" smtClean="0"/>
              <a:t>13</a:t>
            </a:fld>
            <a:endParaRPr lang="en-US"/>
          </a:p>
        </p:txBody>
      </p:sp>
    </p:spTree>
    <p:extLst>
      <p:ext uri="{BB962C8B-B14F-4D97-AF65-F5344CB8AC3E}">
        <p14:creationId xmlns:p14="http://schemas.microsoft.com/office/powerpoint/2010/main" val="98174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DB4377-55ED-1B41-AA03-496911571C71}" type="slidenum">
              <a:rPr lang="en-US" smtClean="0"/>
              <a:t>14</a:t>
            </a:fld>
            <a:endParaRPr lang="en-US"/>
          </a:p>
        </p:txBody>
      </p:sp>
    </p:spTree>
    <p:extLst>
      <p:ext uri="{BB962C8B-B14F-4D97-AF65-F5344CB8AC3E}">
        <p14:creationId xmlns:p14="http://schemas.microsoft.com/office/powerpoint/2010/main" val="200866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Cradle</a:t>
            </a:r>
            <a:r>
              <a:rPr lang="en-US" dirty="0"/>
              <a:t> </a:t>
            </a:r>
            <a:r>
              <a:rPr lang="en-US" dirty="0">
                <a:sym typeface="Wingdings"/>
              </a:rPr>
              <a:t> </a:t>
            </a:r>
            <a:r>
              <a:rPr lang="en-US" b="1" dirty="0"/>
              <a:t>V-shaped:</a:t>
            </a:r>
          </a:p>
          <a:p>
            <a:pPr marL="171450" indent="-171450">
              <a:buFont typeface="Arial" charset="0"/>
              <a:buChar char="•"/>
            </a:pPr>
            <a:r>
              <a:rPr lang="en-US" dirty="0"/>
              <a:t>To</a:t>
            </a:r>
            <a:r>
              <a:rPr lang="en-US" baseline="0" dirty="0"/>
              <a:t> reduce the stress in the book’s spine</a:t>
            </a:r>
          </a:p>
          <a:p>
            <a:endParaRPr lang="en-US" dirty="0"/>
          </a:p>
          <a:p>
            <a:r>
              <a:rPr lang="en-US" b="1" dirty="0"/>
              <a:t>2) Cameras </a:t>
            </a:r>
            <a:r>
              <a:rPr lang="en-US" b="0" dirty="0"/>
              <a:t>(Nikon D750 with 24 Megapixels = </a:t>
            </a:r>
            <a:r>
              <a:rPr lang="en-CA" sz="1200" b="0" i="0" u="none" strike="noStrike" kern="1200" dirty="0">
                <a:solidFill>
                  <a:schemeClr val="tx1"/>
                </a:solidFill>
                <a:effectLst/>
                <a:latin typeface="+mn-lt"/>
                <a:ea typeface="+mn-ea"/>
                <a:cs typeface="+mn-cs"/>
              </a:rPr>
              <a:t>6016 x 4016 pixels)</a:t>
            </a:r>
            <a:endParaRPr lang="en-US" b="0" dirty="0"/>
          </a:p>
          <a:p>
            <a:pPr marL="171450" indent="-171450">
              <a:buFont typeface="Arial" charset="0"/>
              <a:buChar char="•"/>
            </a:pPr>
            <a:r>
              <a:rPr lang="en-US" dirty="0"/>
              <a:t>Perpendicular to the surface</a:t>
            </a:r>
            <a:r>
              <a:rPr lang="en-US" baseline="0" dirty="0"/>
              <a:t> (the page) being photographed</a:t>
            </a:r>
          </a:p>
          <a:p>
            <a:pPr marL="171450" indent="-171450">
              <a:buFont typeface="Arial" charset="0"/>
              <a:buChar char="•"/>
            </a:pPr>
            <a:r>
              <a:rPr lang="en-US" baseline="0" dirty="0"/>
              <a:t>You can have two for saving time</a:t>
            </a:r>
          </a:p>
          <a:p>
            <a:pPr marL="171450" indent="-171450">
              <a:buFont typeface="Arial" charset="0"/>
              <a:buChar char="•"/>
            </a:pPr>
            <a:r>
              <a:rPr lang="en-US" baseline="0" dirty="0"/>
              <a:t>Or just one</a:t>
            </a:r>
          </a:p>
          <a:p>
            <a:pPr marL="628650" lvl="1" indent="-171450">
              <a:buFont typeface="Arial" charset="0"/>
              <a:buChar char="•"/>
            </a:pPr>
            <a:r>
              <a:rPr lang="en-US" baseline="0" dirty="0"/>
              <a:t>You would just have to photographed all the versos first, </a:t>
            </a:r>
          </a:p>
          <a:p>
            <a:pPr marL="628650" lvl="1" indent="-171450">
              <a:buFont typeface="Arial" charset="0"/>
              <a:buChar char="•"/>
            </a:pPr>
            <a:r>
              <a:rPr lang="en-US" baseline="0" dirty="0"/>
              <a:t>Then turn the book around, </a:t>
            </a:r>
          </a:p>
          <a:p>
            <a:pPr marL="628650" lvl="1" indent="-171450">
              <a:buFont typeface="Arial" charset="0"/>
              <a:buChar char="•"/>
            </a:pPr>
            <a:r>
              <a:rPr lang="en-US" baseline="0" dirty="0"/>
              <a:t>And photograph all the rectos</a:t>
            </a:r>
          </a:p>
          <a:p>
            <a:pPr marL="171450" lvl="0" indent="-171450">
              <a:buFont typeface="Arial" charset="0"/>
              <a:buChar char="•"/>
            </a:pPr>
            <a:endParaRPr lang="en-US" baseline="0" dirty="0"/>
          </a:p>
          <a:p>
            <a:pPr marL="0" lvl="0" indent="0">
              <a:buFont typeface="+mj-lt"/>
              <a:buNone/>
            </a:pPr>
            <a:r>
              <a:rPr lang="en-US" baseline="0" dirty="0"/>
              <a:t>3) Lighting</a:t>
            </a:r>
          </a:p>
          <a:p>
            <a:pPr marL="171450" lvl="0" indent="-171450">
              <a:buFont typeface="Arial" panose="020B0604020202020204" pitchFamily="34" charset="0"/>
              <a:buChar char="•"/>
            </a:pPr>
            <a:r>
              <a:rPr lang="en-US" baseline="0" dirty="0"/>
              <a:t>Resemble natural light</a:t>
            </a:r>
          </a:p>
          <a:p>
            <a:pPr marL="171450" lvl="0" indent="-17145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dirty="0"/>
              <a:t>4) Glass platen </a:t>
            </a:r>
            <a:r>
              <a:rPr lang="en-US" dirty="0">
                <a:sym typeface="Wingdings" pitchFamily="2" charset="2"/>
              </a:rPr>
              <a:t> NO!</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a:p>
          <a:p>
            <a:pPr marL="0" lvl="0" indent="0">
              <a:buFont typeface="Arial" charset="0"/>
              <a:buNone/>
            </a:pPr>
            <a:r>
              <a:rPr lang="en-US" baseline="0" dirty="0"/>
              <a:t>Everything was built or borrowed </a:t>
            </a:r>
            <a:r>
              <a:rPr lang="en-US" baseline="0" dirty="0">
                <a:sym typeface="Wingdings"/>
              </a:rPr>
              <a:t></a:t>
            </a:r>
          </a:p>
          <a:p>
            <a:pPr marL="0" lvl="0" indent="0">
              <a:buFont typeface="Arial" charset="0"/>
              <a:buNone/>
            </a:pPr>
            <a:r>
              <a:rPr lang="en-US" baseline="0" dirty="0">
                <a:sym typeface="Wingdings"/>
              </a:rPr>
              <a:t>( And go through the details in the slide (build / borrow from &amp; specificities) )</a:t>
            </a:r>
            <a:endParaRPr lang="en-US" baseline="0" dirty="0"/>
          </a:p>
          <a:p>
            <a:endParaRPr lang="en-US" baseline="0" dirty="0"/>
          </a:p>
        </p:txBody>
      </p:sp>
      <p:sp>
        <p:nvSpPr>
          <p:cNvPr id="4" name="Slide Number Placeholder 3"/>
          <p:cNvSpPr>
            <a:spLocks noGrp="1"/>
          </p:cNvSpPr>
          <p:nvPr>
            <p:ph type="sldNum" sz="quarter" idx="5"/>
          </p:nvPr>
        </p:nvSpPr>
        <p:spPr/>
        <p:txBody>
          <a:bodyPr/>
          <a:lstStyle/>
          <a:p>
            <a:fld id="{D0DB4377-55ED-1B41-AA03-496911571C71}"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688803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Opened at 110 degrees</a:t>
            </a:r>
          </a:p>
          <a:p>
            <a:r>
              <a:rPr lang="en-US" dirty="0"/>
              <a:t>Actually, this cradle</a:t>
            </a:r>
            <a:r>
              <a:rPr lang="en-US" baseline="0" dirty="0"/>
              <a:t> allowed for two configurations</a:t>
            </a:r>
          </a:p>
          <a:p>
            <a:r>
              <a:rPr lang="en-US" baseline="0" dirty="0"/>
              <a:t>The other is this one (face up)</a:t>
            </a:r>
          </a:p>
          <a:p>
            <a:r>
              <a:rPr lang="en-US" baseline="0" dirty="0"/>
              <a:t>We preferred using this one since it was easier to:</a:t>
            </a:r>
          </a:p>
          <a:p>
            <a:pPr marL="228600" indent="-228600">
              <a:buAutoNum type="arabicParenR"/>
            </a:pPr>
            <a:r>
              <a:rPr lang="en-US" baseline="0" dirty="0"/>
              <a:t>Set the camera perpendicular to the page (one variable instead of two)</a:t>
            </a:r>
          </a:p>
          <a:p>
            <a:pPr marL="228600" indent="-228600">
              <a:buAutoNum type="arabicParenR"/>
            </a:pPr>
            <a:r>
              <a:rPr lang="en-US" baseline="0" dirty="0"/>
              <a:t>Keep the distance between the camera &amp; the page constant (graded arm)</a:t>
            </a:r>
          </a:p>
          <a:p>
            <a:endParaRPr lang="en-US" dirty="0"/>
          </a:p>
        </p:txBody>
      </p:sp>
      <p:sp>
        <p:nvSpPr>
          <p:cNvPr id="4" name="Slide Number Placeholder 3"/>
          <p:cNvSpPr>
            <a:spLocks noGrp="1"/>
          </p:cNvSpPr>
          <p:nvPr>
            <p:ph type="sldNum" sz="quarter" idx="10"/>
          </p:nvPr>
        </p:nvSpPr>
        <p:spPr/>
        <p:txBody>
          <a:bodyPr/>
          <a:lstStyle/>
          <a:p>
            <a:fld id="{D0DB4377-55ED-1B41-AA03-496911571C71}"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8223580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 DIAMM’s specifications as much as possible</a:t>
            </a:r>
            <a:r>
              <a:rPr lang="en-US" baseline="0" dirty="0"/>
              <a:t> (given their vast experience in digitization of music manuscript)</a:t>
            </a:r>
          </a:p>
          <a:p>
            <a:pPr marL="171450" indent="-171450">
              <a:buFont typeface="Arial" charset="0"/>
              <a:buChar char="•"/>
            </a:pPr>
            <a:r>
              <a:rPr lang="en-US" baseline="0" dirty="0"/>
              <a:t>Black felt (for regular background and avoiding reflections)</a:t>
            </a:r>
          </a:p>
          <a:p>
            <a:pPr marL="171450" indent="-171450">
              <a:buFont typeface="Arial" charset="0"/>
              <a:buChar char="•"/>
            </a:pPr>
            <a:r>
              <a:rPr lang="en-US" baseline="0" dirty="0"/>
              <a:t>Color patch &amp; size scale AND having them at the same height as the surface being photographed</a:t>
            </a:r>
          </a:p>
          <a:p>
            <a:pPr marL="0" marR="0" indent="0" algn="l" defTabSz="914400" rtl="0" eaLnBrk="1" fontAlgn="auto" latinLnBrk="0" hangingPunct="1">
              <a:lnSpc>
                <a:spcPct val="100000"/>
              </a:lnSpc>
              <a:spcBef>
                <a:spcPts val="0"/>
              </a:spcBef>
              <a:spcAft>
                <a:spcPts val="0"/>
              </a:spcAft>
              <a:buClrTx/>
              <a:buSzTx/>
              <a:buFont typeface="Arial" charset="0"/>
              <a:buNone/>
              <a:tabLst/>
              <a:defRPr/>
            </a:pPr>
            <a:r>
              <a:rPr lang="en-US" dirty="0"/>
              <a:t>https://</a:t>
            </a:r>
            <a:r>
              <a:rPr lang="en-US" dirty="0" err="1"/>
              <a:t>journal.digitalmedievalist.org</a:t>
            </a:r>
            <a:r>
              <a:rPr lang="en-US" dirty="0"/>
              <a:t>/articles/10.16995/dm.16/</a:t>
            </a:r>
          </a:p>
          <a:p>
            <a:pPr marL="0" indent="0">
              <a:buFont typeface="Arial" charset="0"/>
              <a:buNone/>
            </a:pPr>
            <a:endParaRPr lang="en-US" baseline="0" dirty="0"/>
          </a:p>
        </p:txBody>
      </p:sp>
      <p:sp>
        <p:nvSpPr>
          <p:cNvPr id="4" name="Slide Number Placeholder 3"/>
          <p:cNvSpPr>
            <a:spLocks noGrp="1"/>
          </p:cNvSpPr>
          <p:nvPr>
            <p:ph type="sldNum" sz="quarter" idx="10"/>
          </p:nvPr>
        </p:nvSpPr>
        <p:spPr/>
        <p:txBody>
          <a:bodyPr/>
          <a:lstStyle/>
          <a:p>
            <a:fld id="{067DE536-BCA2-6E4F-9B0F-F68C26DAC58B}" type="slidenum">
              <a:rPr lang="en-US" smtClean="0"/>
              <a:t>17</a:t>
            </a:fld>
            <a:endParaRPr lang="en-US"/>
          </a:p>
        </p:txBody>
      </p:sp>
    </p:spTree>
    <p:extLst>
      <p:ext uri="{BB962C8B-B14F-4D97-AF65-F5344CB8AC3E}">
        <p14:creationId xmlns:p14="http://schemas.microsoft.com/office/powerpoint/2010/main" val="3034564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1" dirty="0"/>
              <a:t>Lots</a:t>
            </a:r>
            <a:r>
              <a:rPr lang="en-US" dirty="0"/>
              <a:t> of lighting</a:t>
            </a:r>
          </a:p>
          <a:p>
            <a:pPr marL="171450" indent="-171450">
              <a:buFont typeface="Arial" charset="0"/>
              <a:buChar char="•"/>
            </a:pPr>
            <a:r>
              <a:rPr lang="en-US" b="1" dirty="0"/>
              <a:t>Both sides </a:t>
            </a:r>
            <a:r>
              <a:rPr lang="en-US" dirty="0"/>
              <a:t>(</a:t>
            </a:r>
            <a:r>
              <a:rPr lang="en-US" b="1" dirty="0"/>
              <a:t>even distribution </a:t>
            </a:r>
            <a:r>
              <a:rPr lang="en-US" dirty="0"/>
              <a:t>of the light)</a:t>
            </a:r>
          </a:p>
          <a:p>
            <a:pPr marL="171450" indent="-171450">
              <a:buFont typeface="Arial" charset="0"/>
              <a:buChar char="•"/>
            </a:pPr>
            <a:r>
              <a:rPr lang="en-US" dirty="0"/>
              <a:t>And that they are placed on</a:t>
            </a:r>
            <a:r>
              <a:rPr lang="en-US" baseline="0" dirty="0"/>
              <a:t> an </a:t>
            </a:r>
            <a:r>
              <a:rPr lang="en-US" b="1" baseline="0" dirty="0"/>
              <a:t>angle</a:t>
            </a:r>
            <a:r>
              <a:rPr lang="en-US" baseline="0" dirty="0"/>
              <a:t> that </a:t>
            </a:r>
            <a:r>
              <a:rPr lang="en-US" b="1" baseline="0" dirty="0"/>
              <a:t>avoids reflections </a:t>
            </a:r>
            <a:r>
              <a:rPr lang="en-US" baseline="0" dirty="0"/>
              <a:t>in the camera</a:t>
            </a:r>
            <a:endParaRPr lang="en-US" dirty="0"/>
          </a:p>
        </p:txBody>
      </p:sp>
      <p:sp>
        <p:nvSpPr>
          <p:cNvPr id="4" name="Slide Number Placeholder 3"/>
          <p:cNvSpPr>
            <a:spLocks noGrp="1"/>
          </p:cNvSpPr>
          <p:nvPr>
            <p:ph type="sldNum" sz="quarter" idx="5"/>
          </p:nvPr>
        </p:nvSpPr>
        <p:spPr/>
        <p:txBody>
          <a:bodyPr/>
          <a:lstStyle/>
          <a:p>
            <a:fld id="{D0DB4377-55ED-1B41-AA03-496911571C71}"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5919951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p>
          <a:p>
            <a:pPr marL="171450" indent="-171450">
              <a:buFont typeface="Arial" charset="0"/>
              <a:buChar char="•"/>
            </a:pPr>
            <a:r>
              <a:rPr lang="en-US" dirty="0"/>
              <a:t>The</a:t>
            </a:r>
            <a:r>
              <a:rPr lang="en-US" baseline="0" dirty="0"/>
              <a:t> photographer that made the setup before I started shooting</a:t>
            </a:r>
          </a:p>
          <a:p>
            <a:pPr marL="171450" indent="-171450">
              <a:buFont typeface="Arial" charset="0"/>
              <a:buChar char="•"/>
            </a:pPr>
            <a:r>
              <a:rPr lang="en-US" baseline="0" dirty="0"/>
              <a:t>And I am the one handling the manuscript (see nitrile gloves)</a:t>
            </a:r>
          </a:p>
        </p:txBody>
      </p:sp>
      <p:sp>
        <p:nvSpPr>
          <p:cNvPr id="4" name="Slide Number Placeholder 3"/>
          <p:cNvSpPr>
            <a:spLocks noGrp="1"/>
          </p:cNvSpPr>
          <p:nvPr>
            <p:ph type="sldNum" sz="quarter" idx="10"/>
          </p:nvPr>
        </p:nvSpPr>
        <p:spPr/>
        <p:txBody>
          <a:bodyPr/>
          <a:lstStyle/>
          <a:p>
            <a:fld id="{067DE536-BCA2-6E4F-9B0F-F68C26DAC58B}" type="slidenum">
              <a:rPr lang="en-US" smtClean="0"/>
              <a:t>19</a:t>
            </a:fld>
            <a:endParaRPr lang="en-US"/>
          </a:p>
        </p:txBody>
      </p:sp>
    </p:spTree>
    <p:extLst>
      <p:ext uri="{BB962C8B-B14F-4D97-AF65-F5344CB8AC3E}">
        <p14:creationId xmlns:p14="http://schemas.microsoft.com/office/powerpoint/2010/main" val="1511959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Guatemala </a:t>
            </a:r>
            <a:r>
              <a:rPr lang="en-US" b="1" dirty="0">
                <a:sym typeface="Wingdings" pitchFamily="2" charset="2"/>
              </a:rPr>
              <a:t> country in Central America (just below México)</a:t>
            </a:r>
          </a:p>
          <a:p>
            <a:pPr marL="171450" indent="-171450">
              <a:buFont typeface="Arial" panose="020B0604020202020204" pitchFamily="34" charset="0"/>
              <a:buChar char="•"/>
            </a:pPr>
            <a:r>
              <a:rPr lang="en-US" b="1" dirty="0">
                <a:sym typeface="Wingdings" pitchFamily="2" charset="2"/>
              </a:rPr>
              <a:t>Part of the Spanish Colonial Empire</a:t>
            </a:r>
          </a:p>
          <a:p>
            <a:pPr marL="171450" indent="-171450">
              <a:buFont typeface="Arial" panose="020B0604020202020204" pitchFamily="34" charset="0"/>
              <a:buChar char="•"/>
            </a:pPr>
            <a:endParaRPr lang="en-US" b="0" dirty="0">
              <a:sym typeface="Wingdings" pitchFamily="2" charset="2"/>
            </a:endParaRPr>
          </a:p>
          <a:p>
            <a:pPr marL="171450" indent="-171450">
              <a:buFont typeface="Arial" panose="020B0604020202020204" pitchFamily="34" charset="0"/>
              <a:buChar char="•"/>
            </a:pPr>
            <a:r>
              <a:rPr lang="en-US" b="0" dirty="0">
                <a:sym typeface="Wingdings" pitchFamily="2" charset="2"/>
              </a:rPr>
              <a:t>Even though colonial music is rooted in the early Western music traditions (e.g., Medieval, Renaissance, and Baroque music), little is known about how these traditions and repertoires evolved in the Spanish colonies of the Americas.</a:t>
            </a:r>
          </a:p>
          <a:p>
            <a:endParaRPr lang="en-US" dirty="0"/>
          </a:p>
          <a:p>
            <a:r>
              <a:rPr lang="en-US" dirty="0"/>
              <a:t>Encode the music content of these manuscripts to preserve it and make it accessible both inside and outside of the country to allow for studying this kind of topics.</a:t>
            </a:r>
          </a:p>
          <a:p>
            <a:endParaRPr lang="en-US" dirty="0"/>
          </a:p>
          <a:p>
            <a:r>
              <a:rPr lang="en-US" dirty="0"/>
              <a:t>Do it using …</a:t>
            </a:r>
          </a:p>
          <a:p>
            <a:r>
              <a:rPr lang="en-US" dirty="0">
                <a:solidFill>
                  <a:schemeClr val="accent6"/>
                </a:solidFill>
              </a:rPr>
              <a:t>TOOLS THAT YOU ARE GOING TO HEAR ABOUT LATER, SINCE THEY HAVE ALREADY BEEN USED FOR THE</a:t>
            </a:r>
            <a:r>
              <a:rPr lang="en-US" baseline="0" dirty="0">
                <a:solidFill>
                  <a:schemeClr val="accent6"/>
                </a:solidFill>
              </a:rPr>
              <a:t> ENCODING OF MUSIC IN NEUME NOTATION</a:t>
            </a:r>
            <a:endParaRPr lang="en-US" dirty="0">
              <a:solidFill>
                <a:schemeClr val="accent6"/>
              </a:solidFill>
            </a:endParaRP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2</a:t>
            </a:fld>
            <a:endParaRPr lang="en-US"/>
          </a:p>
        </p:txBody>
      </p:sp>
    </p:spTree>
    <p:extLst>
      <p:ext uri="{BB962C8B-B14F-4D97-AF65-F5344CB8AC3E}">
        <p14:creationId xmlns:p14="http://schemas.microsoft.com/office/powerpoint/2010/main" val="1267082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20</a:t>
            </a:fld>
            <a:endParaRPr lang="en-US"/>
          </a:p>
        </p:txBody>
      </p:sp>
    </p:spTree>
    <p:extLst>
      <p:ext uri="{BB962C8B-B14F-4D97-AF65-F5344CB8AC3E}">
        <p14:creationId xmlns:p14="http://schemas.microsoft.com/office/powerpoint/2010/main" val="3644094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21</a:t>
            </a:fld>
            <a:endParaRPr lang="en-US"/>
          </a:p>
        </p:txBody>
      </p:sp>
    </p:spTree>
    <p:extLst>
      <p:ext uri="{BB962C8B-B14F-4D97-AF65-F5344CB8AC3E}">
        <p14:creationId xmlns:p14="http://schemas.microsoft.com/office/powerpoint/2010/main" val="16639575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7DE536-BCA2-6E4F-9B0F-F68C26DAC58B}" type="slidenum">
              <a:rPr lang="en-US" smtClean="0"/>
              <a:t>22</a:t>
            </a:fld>
            <a:endParaRPr lang="en-US"/>
          </a:p>
        </p:txBody>
      </p:sp>
    </p:spTree>
    <p:extLst>
      <p:ext uri="{BB962C8B-B14F-4D97-AF65-F5344CB8AC3E}">
        <p14:creationId xmlns:p14="http://schemas.microsoft.com/office/powerpoint/2010/main" val="2707173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Musical content encoded as scores</a:t>
            </a:r>
          </a:p>
          <a:p>
            <a:pPr marL="171450" indent="-171450">
              <a:buFontTx/>
              <a:buChar char="-"/>
            </a:pPr>
            <a:r>
              <a:rPr lang="en-US" dirty="0"/>
              <a:t>more familiar format for modern musicians</a:t>
            </a:r>
          </a:p>
          <a:p>
            <a:pPr marL="171450" indent="-171450">
              <a:buFontTx/>
              <a:buChar char="-"/>
            </a:pPr>
            <a:r>
              <a:rPr lang="en-US" dirty="0"/>
              <a:t>encoded --&gt; play it back</a:t>
            </a:r>
          </a:p>
          <a:p>
            <a:pPr marL="171450" indent="-171450">
              <a:buFontTx/>
              <a:buChar char="-"/>
            </a:pPr>
            <a:r>
              <a:rPr lang="en-US" dirty="0"/>
              <a:t>score --&gt; vertical sonorities (counterpoint studies)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23</a:t>
            </a:fld>
            <a:endParaRPr lang="en-US"/>
          </a:p>
        </p:txBody>
      </p:sp>
    </p:spTree>
    <p:extLst>
      <p:ext uri="{BB962C8B-B14F-4D97-AF65-F5344CB8AC3E}">
        <p14:creationId xmlns:p14="http://schemas.microsoft.com/office/powerpoint/2010/main" val="18432218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Musical content encoded as scores</a:t>
            </a:r>
          </a:p>
          <a:p>
            <a:pPr marL="171450" indent="-171450">
              <a:buFontTx/>
              <a:buChar char="-"/>
            </a:pPr>
            <a:r>
              <a:rPr lang="en-US" dirty="0"/>
              <a:t>more familiar format for modern musicians</a:t>
            </a:r>
          </a:p>
          <a:p>
            <a:pPr marL="171450" indent="-171450">
              <a:buFontTx/>
              <a:buChar char="-"/>
            </a:pPr>
            <a:r>
              <a:rPr lang="en-US" dirty="0"/>
              <a:t>encoded --&gt; play it back</a:t>
            </a:r>
          </a:p>
          <a:p>
            <a:pPr marL="171450" indent="-171450">
              <a:buFontTx/>
              <a:buChar char="-"/>
            </a:pPr>
            <a:r>
              <a:rPr lang="en-US" dirty="0"/>
              <a:t>score --&gt; vertical sonorities (counterpoint studies)</a:t>
            </a:r>
          </a:p>
          <a:p>
            <a:pPr marL="0" indent="0">
              <a:buFontTx/>
              <a:buNone/>
            </a:pPr>
            <a:r>
              <a:rPr lang="en-US" b="1" dirty="0"/>
              <a:t>ACCESS both INSIDE and OUTSIDE Guatemala</a:t>
            </a: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24</a:t>
            </a:fld>
            <a:endParaRPr lang="en-US"/>
          </a:p>
        </p:txBody>
      </p:sp>
    </p:spTree>
    <p:extLst>
      <p:ext uri="{BB962C8B-B14F-4D97-AF65-F5344CB8AC3E}">
        <p14:creationId xmlns:p14="http://schemas.microsoft.com/office/powerpoint/2010/main" val="13186380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0414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sources I will be working with are</a:t>
            </a:r>
          </a:p>
          <a:p>
            <a:pPr marL="171450" indent="-171450">
              <a:buFont typeface="Arial" panose="020B0604020202020204" pitchFamily="34" charset="0"/>
              <a:buChar char="•"/>
            </a:pPr>
            <a:r>
              <a:rPr lang="en-US" dirty="0"/>
              <a:t>SIX manuscript sources</a:t>
            </a:r>
          </a:p>
          <a:p>
            <a:pPr marL="171450" indent="-171450">
              <a:buFont typeface="Arial" panose="020B0604020202020204" pitchFamily="34" charset="0"/>
              <a:buChar char="•"/>
            </a:pPr>
            <a:r>
              <a:rPr lang="en-US" dirty="0"/>
              <a:t>Copied between the XVI and XVIII centuries</a:t>
            </a:r>
          </a:p>
          <a:p>
            <a:pPr marL="171450" indent="-171450">
              <a:buFont typeface="Arial" panose="020B0604020202020204" pitchFamily="34" charset="0"/>
              <a:buChar char="•"/>
            </a:pPr>
            <a:r>
              <a:rPr lang="en-US" dirty="0"/>
              <a:t>These MSS are choirbooks, that means they are written in choirbook format</a:t>
            </a:r>
          </a:p>
          <a:p>
            <a:pPr marL="171450" indent="-171450">
              <a:buFont typeface="Arial" panose="020B0604020202020204" pitchFamily="34" charset="0"/>
              <a:buChar char="•"/>
            </a:pPr>
            <a:r>
              <a:rPr lang="en-US" dirty="0"/>
              <a:t>And using an old system of music notation called mensural notation. This system was used in Europe throughout the …</a:t>
            </a:r>
          </a:p>
        </p:txBody>
      </p:sp>
      <p:sp>
        <p:nvSpPr>
          <p:cNvPr id="4" name="Slide Number Placeholder 3"/>
          <p:cNvSpPr>
            <a:spLocks noGrp="1"/>
          </p:cNvSpPr>
          <p:nvPr>
            <p:ph type="sldNum" sz="quarter" idx="5"/>
          </p:nvPr>
        </p:nvSpPr>
        <p:spPr/>
        <p:txBody>
          <a:bodyPr/>
          <a:lstStyle/>
          <a:p>
            <a:fld id="{067DE536-BCA2-6E4F-9B0F-F68C26DAC58B}" type="slidenum">
              <a:rPr lang="en-US" smtClean="0"/>
              <a:t>3</a:t>
            </a:fld>
            <a:endParaRPr lang="en-US"/>
          </a:p>
        </p:txBody>
      </p:sp>
    </p:spTree>
    <p:extLst>
      <p:ext uri="{BB962C8B-B14F-4D97-AF65-F5344CB8AC3E}">
        <p14:creationId xmlns:p14="http://schemas.microsoft.com/office/powerpoint/2010/main" val="8320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consider that these choirbooks have 3 barriers for accessing their music content:</a:t>
            </a:r>
          </a:p>
          <a:p>
            <a:endParaRPr lang="en-US" dirty="0"/>
          </a:p>
          <a:p>
            <a:r>
              <a:rPr lang="en-US" dirty="0"/>
              <a:t>I will give more details later</a:t>
            </a:r>
          </a:p>
          <a:p>
            <a:endParaRPr lang="en-US" dirty="0"/>
          </a:p>
          <a:p>
            <a:r>
              <a:rPr lang="en-US" b="1" dirty="0"/>
              <a:t>SO THE IDEA IS REMOVING THESE ACCESIBILITY BARRIERS, USING THE TECHNOLOGIES DEVELOPED AT SIMSSA</a:t>
            </a:r>
          </a:p>
        </p:txBody>
      </p:sp>
      <p:sp>
        <p:nvSpPr>
          <p:cNvPr id="4" name="Slide Number Placeholder 3"/>
          <p:cNvSpPr>
            <a:spLocks noGrp="1"/>
          </p:cNvSpPr>
          <p:nvPr>
            <p:ph type="sldNum" sz="quarter" idx="5"/>
          </p:nvPr>
        </p:nvSpPr>
        <p:spPr/>
        <p:txBody>
          <a:bodyPr/>
          <a:lstStyle/>
          <a:p>
            <a:fld id="{067DE536-BCA2-6E4F-9B0F-F68C26DAC58B}" type="slidenum">
              <a:rPr lang="en-US" smtClean="0"/>
              <a:t>4</a:t>
            </a:fld>
            <a:endParaRPr lang="en-US"/>
          </a:p>
        </p:txBody>
      </p:sp>
    </p:spTree>
    <p:extLst>
      <p:ext uri="{BB962C8B-B14F-4D97-AF65-F5344CB8AC3E}">
        <p14:creationId xmlns:p14="http://schemas.microsoft.com/office/powerpoint/2010/main" val="2621449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Lack of digital images </a:t>
            </a:r>
            <a:r>
              <a:rPr lang="en-US" dirty="0">
                <a:sym typeface="Wingdings"/>
              </a:rPr>
              <a:t> access restricted to people able to visit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7DE536-BCA2-6E4F-9B0F-F68C26DAC5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200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sym typeface="Wingdings"/>
              </a:rPr>
              <a:t>There are digital images --&gt; DJVU FILES  from MICROFILMS  (70s)</a:t>
            </a:r>
          </a:p>
          <a:p>
            <a:pPr marL="171450" indent="-171450">
              <a:buFont typeface="Arial" charset="0"/>
              <a:buChar char="•"/>
            </a:pPr>
            <a:endParaRPr lang="en-US" dirty="0">
              <a:sym typeface="Wingdings"/>
            </a:endParaRPr>
          </a:p>
          <a:p>
            <a:pPr marL="171450" indent="-171450">
              <a:buFont typeface="Arial" charset="0"/>
              <a:buChar char="•"/>
            </a:pPr>
            <a:r>
              <a:rPr lang="en-US" dirty="0">
                <a:sym typeface="Wingdings"/>
              </a:rPr>
              <a:t> </a:t>
            </a:r>
            <a:r>
              <a:rPr lang="en-US" dirty="0"/>
              <a:t>Microfilms --&gt; images are cropped on top and bottom --&gt; lose part of the music information</a:t>
            </a:r>
          </a:p>
          <a:p>
            <a:pPr marL="628650" lvl="1" indent="-171450">
              <a:buFont typeface="Arial" charset="0"/>
              <a:buChar char="•"/>
            </a:pPr>
            <a:r>
              <a:rPr lang="en-US" dirty="0"/>
              <a:t>I thought that was the case : Case of MS 4 (headings with the attributions were lost)</a:t>
            </a:r>
          </a:p>
          <a:p>
            <a:pPr marL="171450" lvl="0" indent="-171450">
              <a:buFont typeface="Arial" charset="0"/>
              <a:buChar char="•"/>
            </a:pPr>
            <a:r>
              <a:rPr lang="en-US" dirty="0" err="1"/>
              <a:t>DjVu</a:t>
            </a:r>
            <a:r>
              <a:rPr lang="en-US" dirty="0"/>
              <a:t> files (without permission) --&gt; bad quality (missing pages)</a:t>
            </a:r>
          </a:p>
          <a:p>
            <a:pPr marL="171450" lvl="0" indent="-171450">
              <a:buFont typeface="Arial" charset="0"/>
              <a:buChar char="•"/>
            </a:pPr>
            <a:endParaRPr lang="en-US" dirty="0"/>
          </a:p>
          <a:p>
            <a:r>
              <a:rPr lang="en-US" dirty="0"/>
              <a:t>http://www0.cpdl.org/wiki/</a:t>
            </a:r>
            <a:r>
              <a:rPr lang="en-US" dirty="0" err="1"/>
              <a:t>index.php</a:t>
            </a:r>
            <a:r>
              <a:rPr lang="en-US" dirty="0"/>
              <a:t>/</a:t>
            </a:r>
            <a:r>
              <a:rPr lang="en-US" dirty="0" err="1"/>
              <a:t>Música_Colonial_Archive</a:t>
            </a:r>
            <a:endParaRPr lang="en-US" dirty="0"/>
          </a:p>
          <a:p>
            <a:r>
              <a:rPr lang="en-US" dirty="0"/>
              <a:t>http://</a:t>
            </a:r>
            <a:r>
              <a:rPr lang="en-US" dirty="0" err="1"/>
              <a:t>conan.lib.miamioh.edu</a:t>
            </a:r>
            <a:r>
              <a:rPr lang="en-US" dirty="0"/>
              <a:t>/</a:t>
            </a:r>
            <a:r>
              <a:rPr lang="en-US" dirty="0" err="1"/>
              <a:t>musica</a:t>
            </a:r>
            <a:r>
              <a:rPr lang="en-US" dirty="0"/>
              <a:t>/data/</a:t>
            </a:r>
            <a:r>
              <a:rPr lang="en-US" baseline="0" dirty="0"/>
              <a:t>  </a:t>
            </a:r>
            <a:r>
              <a:rPr lang="en-US" dirty="0"/>
              <a:t>(Reel</a:t>
            </a:r>
            <a:r>
              <a:rPr lang="en-US" baseline="0" dirty="0"/>
              <a:t> 9)</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a:rPr>
              <a:t>[from the Miami University Libraries, Ohio]</a:t>
            </a:r>
            <a:endParaRPr lang="en-US" baseline="0" dirty="0"/>
          </a:p>
          <a:p>
            <a:endParaRPr lang="en-US" baseline="0" dirty="0"/>
          </a:p>
          <a:p>
            <a:pPr marL="171450" indent="-171450">
              <a:buFont typeface="Courier New" panose="02070309020205020404" pitchFamily="49" charset="0"/>
              <a:buChar char="o"/>
            </a:pPr>
            <a:r>
              <a:rPr lang="en-US" baseline="0" dirty="0"/>
              <a:t>Now the original microfilms are being digitized once again by the actual archive that has these microfilms.</a:t>
            </a:r>
          </a:p>
          <a:p>
            <a:pPr marL="171450" indent="-171450">
              <a:buFont typeface="Courier New" panose="02070309020205020404" pitchFamily="49" charset="0"/>
              <a:buChar char="o"/>
            </a:pPr>
            <a:r>
              <a:rPr lang="en-US" baseline="0" dirty="0"/>
              <a:t>The quality of the digital image can only be as good as that of the microfilm itself (so, still cropped)</a:t>
            </a:r>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6</a:t>
            </a:fld>
            <a:endParaRPr lang="en-US"/>
          </a:p>
        </p:txBody>
      </p:sp>
    </p:spTree>
    <p:extLst>
      <p:ext uri="{BB962C8B-B14F-4D97-AF65-F5344CB8AC3E}">
        <p14:creationId xmlns:p14="http://schemas.microsoft.com/office/powerpoint/2010/main" val="1966899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musicians cannot interpret it</a:t>
            </a:r>
          </a:p>
          <a:p>
            <a:r>
              <a:rPr lang="en-US" dirty="0"/>
              <a:t>Need an expert</a:t>
            </a:r>
          </a:p>
          <a:p>
            <a:endParaRPr lang="en-US" dirty="0"/>
          </a:p>
          <a:p>
            <a:r>
              <a:rPr lang="en-US" dirty="0"/>
              <a:t>Predecessor of our CWMN, already shares some characteristics ... [NEXT]</a:t>
            </a:r>
          </a:p>
        </p:txBody>
      </p:sp>
      <p:sp>
        <p:nvSpPr>
          <p:cNvPr id="4" name="Slide Number Placeholder 3"/>
          <p:cNvSpPr>
            <a:spLocks noGrp="1"/>
          </p:cNvSpPr>
          <p:nvPr>
            <p:ph type="sldNum" sz="quarter" idx="5"/>
          </p:nvPr>
        </p:nvSpPr>
        <p:spPr/>
        <p:txBody>
          <a:bodyPr/>
          <a:lstStyle/>
          <a:p>
            <a:fld id="{067DE536-BCA2-6E4F-9B0F-F68C26DAC58B}" type="slidenum">
              <a:rPr lang="en-US" smtClean="0"/>
              <a:t>7</a:t>
            </a:fld>
            <a:endParaRPr lang="en-US"/>
          </a:p>
        </p:txBody>
      </p:sp>
    </p:spTree>
    <p:extLst>
      <p:ext uri="{BB962C8B-B14F-4D97-AF65-F5344CB8AC3E}">
        <p14:creationId xmlns:p14="http://schemas.microsoft.com/office/powerpoint/2010/main" val="118081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Different note shapes for different note values (hierarchical system)</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BUT, unlike CWMN, each of those 4 note shapes can have two different durations</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Ternary (p) or Binary (</a:t>
            </a:r>
            <a:r>
              <a:rPr lang="en-CA" baseline="0" dirty="0" err="1"/>
              <a:t>i</a:t>
            </a:r>
            <a:r>
              <a:rPr lang="en-CA" baseline="0" dirty="0"/>
              <a:t>)</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Two concepts:  MENSURATION &amp; Context</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Conclusion: NOTE SHAPE IS NOT ENOUGH TO DETERMINE THE DURATION OF THE NOTE</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US" dirty="0">
                <a:sym typeface="Wingdings"/>
              </a:rPr>
              <a:t>There are certain rules for figuring out the duration of the notes based on the context, YOU NEED AN EXPERT WHO IS FAMILIAR WITH THESE RULES</a:t>
            </a:r>
          </a:p>
        </p:txBody>
      </p:sp>
    </p:spTree>
    <p:extLst>
      <p:ext uri="{BB962C8B-B14F-4D97-AF65-F5344CB8AC3E}">
        <p14:creationId xmlns:p14="http://schemas.microsoft.com/office/powerpoint/2010/main" val="229982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choirbook format layout again—animation)</a:t>
            </a:r>
          </a:p>
        </p:txBody>
      </p:sp>
      <p:sp>
        <p:nvSpPr>
          <p:cNvPr id="4" name="Slide Number Placeholder 3"/>
          <p:cNvSpPr>
            <a:spLocks noGrp="1"/>
          </p:cNvSpPr>
          <p:nvPr>
            <p:ph type="sldNum" sz="quarter" idx="5"/>
          </p:nvPr>
        </p:nvSpPr>
        <p:spPr/>
        <p:txBody>
          <a:bodyPr/>
          <a:lstStyle/>
          <a:p>
            <a:fld id="{067DE536-BCA2-6E4F-9B0F-F68C26DAC58B}" type="slidenum">
              <a:rPr lang="en-US" smtClean="0"/>
              <a:t>9</a:t>
            </a:fld>
            <a:endParaRPr lang="en-US"/>
          </a:p>
        </p:txBody>
      </p:sp>
    </p:spTree>
    <p:extLst>
      <p:ext uri="{BB962C8B-B14F-4D97-AF65-F5344CB8AC3E}">
        <p14:creationId xmlns:p14="http://schemas.microsoft.com/office/powerpoint/2010/main" val="11958699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B03F16-4236-3343-BECA-4574FE7FD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5B80C287-065C-014E-A5F5-26CB9D71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109F95F0-5F19-F943-A020-924670A58A9A}"/>
              </a:ext>
            </a:extLst>
          </p:cNvPr>
          <p:cNvSpPr>
            <a:spLocks noGrp="1"/>
          </p:cNvSpPr>
          <p:nvPr>
            <p:ph type="dt" sz="half" idx="10"/>
          </p:nvPr>
        </p:nvSpPr>
        <p:spPr/>
        <p:txBody>
          <a:bodyPr/>
          <a:lstStyle/>
          <a:p>
            <a:fld id="{327136B9-B4AB-BA47-9B63-85759D22F0CE}" type="datetime1">
              <a:rPr lang="en-CA" smtClean="0"/>
              <a:t>2019-12-06</a:t>
            </a:fld>
            <a:endParaRPr lang="en-US"/>
          </a:p>
        </p:txBody>
      </p:sp>
      <p:sp>
        <p:nvSpPr>
          <p:cNvPr id="5" name="Footer Placeholder 4">
            <a:extLst>
              <a:ext uri="{FF2B5EF4-FFF2-40B4-BE49-F238E27FC236}">
                <a16:creationId xmlns:a16="http://schemas.microsoft.com/office/drawing/2014/main" xmlns="" id="{7D6120E9-8077-244D-93E6-80EC26BF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407C90A-BE50-D74F-9E46-CF7FFCEBFC50}"/>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14573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81D6BA-05B8-FE43-BCF9-138EC952E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B4173C5-072C-1F4A-8DE2-986E80690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2B5960D-80BC-FA40-B53B-4362B80680C4}"/>
              </a:ext>
            </a:extLst>
          </p:cNvPr>
          <p:cNvSpPr>
            <a:spLocks noGrp="1"/>
          </p:cNvSpPr>
          <p:nvPr>
            <p:ph type="dt" sz="half" idx="10"/>
          </p:nvPr>
        </p:nvSpPr>
        <p:spPr/>
        <p:txBody>
          <a:bodyPr/>
          <a:lstStyle/>
          <a:p>
            <a:fld id="{4D8024DC-1B52-8C40-8827-0A22B04F39A7}" type="datetime1">
              <a:rPr lang="en-CA" smtClean="0"/>
              <a:t>2019-12-06</a:t>
            </a:fld>
            <a:endParaRPr lang="en-US"/>
          </a:p>
        </p:txBody>
      </p:sp>
      <p:sp>
        <p:nvSpPr>
          <p:cNvPr id="5" name="Footer Placeholder 4">
            <a:extLst>
              <a:ext uri="{FF2B5EF4-FFF2-40B4-BE49-F238E27FC236}">
                <a16:creationId xmlns:a16="http://schemas.microsoft.com/office/drawing/2014/main" xmlns="" id="{F8B4CE12-FD59-3446-B0F1-C5FAD0315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B05AB6F1-AB9E-0E45-984D-CF31970266D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57564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C243CE5-3535-3549-A0DC-6C5FAA6DCC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E06053AA-6FA9-C542-8E2D-FD157F0AC2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B04C101-5AE1-C243-A8E3-A265F965D6AF}"/>
              </a:ext>
            </a:extLst>
          </p:cNvPr>
          <p:cNvSpPr>
            <a:spLocks noGrp="1"/>
          </p:cNvSpPr>
          <p:nvPr>
            <p:ph type="dt" sz="half" idx="10"/>
          </p:nvPr>
        </p:nvSpPr>
        <p:spPr/>
        <p:txBody>
          <a:bodyPr/>
          <a:lstStyle/>
          <a:p>
            <a:fld id="{687CD9D2-52FE-3D4C-A65A-2F3C26120E52}" type="datetime1">
              <a:rPr lang="en-CA" smtClean="0"/>
              <a:t>2019-12-06</a:t>
            </a:fld>
            <a:endParaRPr lang="en-US"/>
          </a:p>
        </p:txBody>
      </p:sp>
      <p:sp>
        <p:nvSpPr>
          <p:cNvPr id="5" name="Footer Placeholder 4">
            <a:extLst>
              <a:ext uri="{FF2B5EF4-FFF2-40B4-BE49-F238E27FC236}">
                <a16:creationId xmlns:a16="http://schemas.microsoft.com/office/drawing/2014/main" xmlns="" id="{B6798375-5BB5-F240-9435-F590D233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8D09DD46-99A7-CC49-8886-61133130C06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94423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2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88957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005EF9-E677-D74A-938C-6F4D9F858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5AAC880-EDC8-BE4D-8E16-CE644EEF4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E7C5441-B30A-B24D-951E-9DD64AC871CA}"/>
              </a:ext>
            </a:extLst>
          </p:cNvPr>
          <p:cNvSpPr>
            <a:spLocks noGrp="1"/>
          </p:cNvSpPr>
          <p:nvPr>
            <p:ph type="dt" sz="half" idx="10"/>
          </p:nvPr>
        </p:nvSpPr>
        <p:spPr/>
        <p:txBody>
          <a:bodyPr/>
          <a:lstStyle/>
          <a:p>
            <a:fld id="{17C608CB-714F-D34E-8117-57687A5E2A42}"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B758ED7-49C4-4F4F-A56E-A8FB8F45A46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B1134E2-98A7-0B4E-9806-5E392873FC5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D530B4-BC9A-6F40-A85D-3BC8FFC3C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2F8A8C0-E16C-B14D-BF4C-43035A3C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48BD964-6E1B-4C4E-B481-93053C11C98A}"/>
              </a:ext>
            </a:extLst>
          </p:cNvPr>
          <p:cNvSpPr>
            <a:spLocks noGrp="1"/>
          </p:cNvSpPr>
          <p:nvPr>
            <p:ph type="dt" sz="half" idx="10"/>
          </p:nvPr>
        </p:nvSpPr>
        <p:spPr/>
        <p:txBody>
          <a:bodyPr/>
          <a:lstStyle/>
          <a:p>
            <a:fld id="{0190BB07-43D9-E342-845B-743BE3171290}"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FCE98E2-3824-A744-AB1E-5501FFD1EAC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38CA455-E575-EA48-B668-D8F432BEDA8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AEFDB3-68B7-1D48-A449-CD1D460CB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8048658-A3BE-DF46-B9AD-69CC27841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C8F632-EBC4-B845-A11D-3F7FB61902CE}"/>
              </a:ext>
            </a:extLst>
          </p:cNvPr>
          <p:cNvSpPr>
            <a:spLocks noGrp="1"/>
          </p:cNvSpPr>
          <p:nvPr>
            <p:ph type="dt" sz="half" idx="10"/>
          </p:nvPr>
        </p:nvSpPr>
        <p:spPr/>
        <p:txBody>
          <a:bodyPr/>
          <a:lstStyle/>
          <a:p>
            <a:fld id="{208E7ACF-E953-FC47-992F-127BE3753C93}"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17F6352-2DF1-5D41-92BF-3437E7D6D6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1D4F7DF2-82D9-324B-8EE6-B69274983F29}"/>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497D4-A26B-AD47-B7FE-2273F09F7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B5D9283-A4FF-4344-93D7-A287DA25A8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FC4CD64-E912-FE41-BBDD-46230B1B0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8D64B48-A95F-284B-9963-9C206CD5C609}"/>
              </a:ext>
            </a:extLst>
          </p:cNvPr>
          <p:cNvSpPr>
            <a:spLocks noGrp="1"/>
          </p:cNvSpPr>
          <p:nvPr>
            <p:ph type="dt" sz="half" idx="10"/>
          </p:nvPr>
        </p:nvSpPr>
        <p:spPr/>
        <p:txBody>
          <a:bodyPr/>
          <a:lstStyle/>
          <a:p>
            <a:fld id="{DA29E98D-FF29-D041-8149-C6E78C14A645}"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039DB703-2D34-4E42-A579-E6C212369C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4EB3A87-4335-894C-B61F-037B8E0ED9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AA6635-C7BE-494F-87B3-8527928BF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13C8830-65B2-6E47-8B77-30FB51B67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3927F27-E4F1-524A-A762-14071B57E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8418B86-21FC-F248-ABFA-6E06CBFA4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6F67005-0D59-B245-B9FB-76D1DEAD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1363861-3968-CF48-93CC-1E83589DEFC2}"/>
              </a:ext>
            </a:extLst>
          </p:cNvPr>
          <p:cNvSpPr>
            <a:spLocks noGrp="1"/>
          </p:cNvSpPr>
          <p:nvPr>
            <p:ph type="dt" sz="half" idx="10"/>
          </p:nvPr>
        </p:nvSpPr>
        <p:spPr/>
        <p:txBody>
          <a:bodyPr/>
          <a:lstStyle/>
          <a:p>
            <a:fld id="{E3B19E83-CE88-FB43-9152-BB4B8ADE5369}" type="datetime1">
              <a:rPr lang="en-CA" smtClean="0">
                <a:solidFill>
                  <a:prstClr val="black">
                    <a:tint val="75000"/>
                  </a:prstClr>
                </a:solidFill>
              </a:rPr>
              <a:t>2019-12-06</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165EE204-6F58-FC40-8B36-6816ADE5541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997C2A4B-B461-DC49-AF14-3E012772E6F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E673F-D3B1-D74F-BDAE-30F6929CD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610CB7B-D0E3-7340-865D-D98205A11987}"/>
              </a:ext>
            </a:extLst>
          </p:cNvPr>
          <p:cNvSpPr>
            <a:spLocks noGrp="1"/>
          </p:cNvSpPr>
          <p:nvPr>
            <p:ph type="dt" sz="half" idx="10"/>
          </p:nvPr>
        </p:nvSpPr>
        <p:spPr/>
        <p:txBody>
          <a:bodyPr/>
          <a:lstStyle/>
          <a:p>
            <a:fld id="{A7E53FA5-AB6E-D248-9730-9C34B22E8909}" type="datetime1">
              <a:rPr lang="en-CA" smtClean="0">
                <a:solidFill>
                  <a:prstClr val="black">
                    <a:tint val="75000"/>
                  </a:prstClr>
                </a:solidFill>
              </a:rPr>
              <a:t>2019-12-06</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C40639C-2178-5940-8C80-D5DC7064A87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49D73C5-51B2-FA48-831A-5E1FCB0D42F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E527E9-B021-B54B-AB8A-28DE9A8A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5AFE4121-90E4-C346-9A21-3D4D431353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25C6F4A6-36B4-8042-88E0-7D93F3B2F2FE}"/>
              </a:ext>
            </a:extLst>
          </p:cNvPr>
          <p:cNvSpPr>
            <a:spLocks noGrp="1"/>
          </p:cNvSpPr>
          <p:nvPr>
            <p:ph type="dt" sz="half" idx="10"/>
          </p:nvPr>
        </p:nvSpPr>
        <p:spPr/>
        <p:txBody>
          <a:bodyPr/>
          <a:lstStyle/>
          <a:p>
            <a:fld id="{BF6050A1-A807-9147-8C37-AE8E3B1FA5D2}" type="datetime1">
              <a:rPr lang="en-CA" smtClean="0"/>
              <a:t>2019-12-06</a:t>
            </a:fld>
            <a:endParaRPr lang="en-US"/>
          </a:p>
        </p:txBody>
      </p:sp>
      <p:sp>
        <p:nvSpPr>
          <p:cNvPr id="5" name="Footer Placeholder 4">
            <a:extLst>
              <a:ext uri="{FF2B5EF4-FFF2-40B4-BE49-F238E27FC236}">
                <a16:creationId xmlns:a16="http://schemas.microsoft.com/office/drawing/2014/main" xmlns="" id="{A9682C2E-14B6-5545-A205-4331ABEF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8105507-DE75-0D46-9D70-7774DB3E065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853035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933A253-A751-BF45-9B1C-9E65C7C6BE89}"/>
              </a:ext>
            </a:extLst>
          </p:cNvPr>
          <p:cNvSpPr>
            <a:spLocks noGrp="1"/>
          </p:cNvSpPr>
          <p:nvPr>
            <p:ph type="dt" sz="half" idx="10"/>
          </p:nvPr>
        </p:nvSpPr>
        <p:spPr/>
        <p:txBody>
          <a:bodyPr/>
          <a:lstStyle/>
          <a:p>
            <a:fld id="{0841CCA8-BCBD-4A44-B0B2-CC1A7D836AC7}" type="datetime1">
              <a:rPr lang="en-CA" smtClean="0">
                <a:solidFill>
                  <a:prstClr val="black">
                    <a:tint val="75000"/>
                  </a:prstClr>
                </a:solidFill>
              </a:rPr>
              <a:t>2019-12-06</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5B455B92-028D-C944-95EC-F21001B2A75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A7A1F577-1B3A-2E44-A133-F3DEA1AA93A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20E96-EB5F-CD4A-A1A6-569B3F27A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F4F10B6-5076-E048-B9D0-1C635E73D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88855A1-AE3F-8C47-8D6E-C3E9A10C5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14C2B44-2473-AB4D-8BCD-DF88BC67E02A}"/>
              </a:ext>
            </a:extLst>
          </p:cNvPr>
          <p:cNvSpPr>
            <a:spLocks noGrp="1"/>
          </p:cNvSpPr>
          <p:nvPr>
            <p:ph type="dt" sz="half" idx="10"/>
          </p:nvPr>
        </p:nvSpPr>
        <p:spPr/>
        <p:txBody>
          <a:bodyPr/>
          <a:lstStyle/>
          <a:p>
            <a:fld id="{39CF3021-01D4-064D-B51A-D31F7C247404}"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CA2892C-FA5E-C749-936A-152F80B76D2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756ABEE-E946-2A46-B5AF-0CAABA05413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0A1F3-8BB4-DC4E-A2AE-F51E19A9A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1DF0E07-0D74-4345-8C38-3B893223D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39B73CF-E9FE-E04F-9E47-2BE84AACC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D1EF4B-A979-9740-B980-AA383E6AC0A4}"/>
              </a:ext>
            </a:extLst>
          </p:cNvPr>
          <p:cNvSpPr>
            <a:spLocks noGrp="1"/>
          </p:cNvSpPr>
          <p:nvPr>
            <p:ph type="dt" sz="half" idx="10"/>
          </p:nvPr>
        </p:nvSpPr>
        <p:spPr/>
        <p:txBody>
          <a:bodyPr/>
          <a:lstStyle/>
          <a:p>
            <a:fld id="{89EBDB37-E6DA-6644-A024-FB8AD52C3944}"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0CA44A02-5C9B-354A-A603-3A0ACFA8D10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C768DF0-3979-8348-99E1-8AC0242B51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5367F-8728-1244-8233-D61C0C4A4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23428FA-D102-AA46-B497-C5666F3BF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DE1517-92B3-F247-80B9-ACEF9BC0E709}"/>
              </a:ext>
            </a:extLst>
          </p:cNvPr>
          <p:cNvSpPr>
            <a:spLocks noGrp="1"/>
          </p:cNvSpPr>
          <p:nvPr>
            <p:ph type="dt" sz="half" idx="10"/>
          </p:nvPr>
        </p:nvSpPr>
        <p:spPr/>
        <p:txBody>
          <a:bodyPr/>
          <a:lstStyle/>
          <a:p>
            <a:fld id="{B6D2F0E9-B4B1-8F43-B325-9BBBF7E1C882}"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FF90506-5B0A-1747-84CF-BE9524FB28E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9E0676C-E082-E541-94EC-A9F4AC6290FE}"/>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25AA3F2-A58A-ED4F-BDC5-7D66698C7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A28DDB9-956D-5F43-92E5-D083E2E31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B9759B-AC05-2041-BD7B-CDAB7238FBB4}"/>
              </a:ext>
            </a:extLst>
          </p:cNvPr>
          <p:cNvSpPr>
            <a:spLocks noGrp="1"/>
          </p:cNvSpPr>
          <p:nvPr>
            <p:ph type="dt" sz="half" idx="10"/>
          </p:nvPr>
        </p:nvSpPr>
        <p:spPr/>
        <p:txBody>
          <a:bodyPr/>
          <a:lstStyle/>
          <a:p>
            <a:fld id="{DB00BEA0-B9C4-BB47-A810-F6A29FD0339F}"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346BE8A-96D1-E74F-9D09-93C88D2C05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DCEFFA2-1DC5-0C41-8546-3FFA364CDEC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C005EF9-E677-D74A-938C-6F4D9F858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5AAC880-EDC8-BE4D-8E16-CE644EEF4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DE7C5441-B30A-B24D-951E-9DD64AC871CA}"/>
              </a:ext>
            </a:extLst>
          </p:cNvPr>
          <p:cNvSpPr>
            <a:spLocks noGrp="1"/>
          </p:cNvSpPr>
          <p:nvPr>
            <p:ph type="dt" sz="half" idx="10"/>
          </p:nvPr>
        </p:nvSpPr>
        <p:spPr/>
        <p:txBody>
          <a:bodyPr/>
          <a:lstStyle/>
          <a:p>
            <a:fld id="{34BFD366-2BCD-474F-9C26-0DBBECAA4BEC}"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AB758ED7-49C4-4F4F-A56E-A8FB8F45A46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B1134E2-98A7-0B4E-9806-5E392873FC5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D530B4-BC9A-6F40-A85D-3BC8FFC3C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2F8A8C0-E16C-B14D-BF4C-43035A3C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648BD964-6E1B-4C4E-B481-93053C11C98A}"/>
              </a:ext>
            </a:extLst>
          </p:cNvPr>
          <p:cNvSpPr>
            <a:spLocks noGrp="1"/>
          </p:cNvSpPr>
          <p:nvPr>
            <p:ph type="dt" sz="half" idx="10"/>
          </p:nvPr>
        </p:nvSpPr>
        <p:spPr/>
        <p:txBody>
          <a:bodyPr/>
          <a:lstStyle/>
          <a:p>
            <a:fld id="{0AE8650E-A810-434C-A504-9F19EA7739C8}"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4FCE98E2-3824-A744-AB1E-5501FFD1EAC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838CA455-E575-EA48-B668-D8F432BEDA8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AEFDB3-68B7-1D48-A449-CD1D460CB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D8048658-A3BE-DF46-B9AD-69CC27841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C3C8F632-EBC4-B845-A11D-3F7FB61902CE}"/>
              </a:ext>
            </a:extLst>
          </p:cNvPr>
          <p:cNvSpPr>
            <a:spLocks noGrp="1"/>
          </p:cNvSpPr>
          <p:nvPr>
            <p:ph type="dt" sz="half" idx="10"/>
          </p:nvPr>
        </p:nvSpPr>
        <p:spPr/>
        <p:txBody>
          <a:bodyPr/>
          <a:lstStyle/>
          <a:p>
            <a:fld id="{94F9F698-1141-FF48-901D-CC8D5033971E}"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F17F6352-2DF1-5D41-92BF-3437E7D6D6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1D4F7DF2-82D9-324B-8EE6-B69274983F29}"/>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F1497D4-A26B-AD47-B7FE-2273F09F7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FB5D9283-A4FF-4344-93D7-A287DA25A8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6FC4CD64-E912-FE41-BBDD-46230B1B0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28D64B48-A95F-284B-9963-9C206CD5C609}"/>
              </a:ext>
            </a:extLst>
          </p:cNvPr>
          <p:cNvSpPr>
            <a:spLocks noGrp="1"/>
          </p:cNvSpPr>
          <p:nvPr>
            <p:ph type="dt" sz="half" idx="10"/>
          </p:nvPr>
        </p:nvSpPr>
        <p:spPr/>
        <p:txBody>
          <a:bodyPr/>
          <a:lstStyle/>
          <a:p>
            <a:fld id="{0DFB4726-F935-CE48-9BDB-AF1C30B0C54E}"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039DB703-2D34-4E42-A579-E6C212369C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4EB3A87-4335-894C-B61F-037B8E0ED9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A64268C-72AD-5E44-A5B1-3FAF50F61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39607C13-1156-B64F-95E4-1077613AC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D1426FBB-CFCD-8942-A4F4-11177CB03F36}"/>
              </a:ext>
            </a:extLst>
          </p:cNvPr>
          <p:cNvSpPr>
            <a:spLocks noGrp="1"/>
          </p:cNvSpPr>
          <p:nvPr>
            <p:ph type="dt" sz="half" idx="10"/>
          </p:nvPr>
        </p:nvSpPr>
        <p:spPr/>
        <p:txBody>
          <a:bodyPr/>
          <a:lstStyle/>
          <a:p>
            <a:fld id="{97DB5CCB-4582-7F47-9FD5-0BC7F822C8BF}" type="datetime1">
              <a:rPr lang="en-CA" smtClean="0"/>
              <a:t>2019-12-06</a:t>
            </a:fld>
            <a:endParaRPr lang="en-US"/>
          </a:p>
        </p:txBody>
      </p:sp>
      <p:sp>
        <p:nvSpPr>
          <p:cNvPr id="5" name="Footer Placeholder 4">
            <a:extLst>
              <a:ext uri="{FF2B5EF4-FFF2-40B4-BE49-F238E27FC236}">
                <a16:creationId xmlns:a16="http://schemas.microsoft.com/office/drawing/2014/main" xmlns="" id="{E04F140C-6616-3447-ACBB-10A395BCE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9C5E4362-E124-C54F-98BA-67D60558E3A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582338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0AA6635-C7BE-494F-87B3-8527928BF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D13C8830-65B2-6E47-8B77-30FB51B67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23927F27-E4F1-524A-A762-14071B57E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8418B86-21FC-F248-ABFA-6E06CBFA4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E6F67005-0D59-B245-B9FB-76D1DEAD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A1363861-3968-CF48-93CC-1E83589DEFC2}"/>
              </a:ext>
            </a:extLst>
          </p:cNvPr>
          <p:cNvSpPr>
            <a:spLocks noGrp="1"/>
          </p:cNvSpPr>
          <p:nvPr>
            <p:ph type="dt" sz="half" idx="10"/>
          </p:nvPr>
        </p:nvSpPr>
        <p:spPr/>
        <p:txBody>
          <a:bodyPr/>
          <a:lstStyle/>
          <a:p>
            <a:fld id="{EB47509B-B824-A94C-8A6D-2A8D47453F39}" type="datetime1">
              <a:rPr lang="en-CA" smtClean="0">
                <a:solidFill>
                  <a:prstClr val="black">
                    <a:tint val="75000"/>
                  </a:prstClr>
                </a:solidFill>
              </a:rPr>
              <a:t>2019-12-06</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xmlns="" id="{165EE204-6F58-FC40-8B36-6816ADE5541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xmlns="" id="{997C2A4B-B461-DC49-AF14-3E012772E6F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01E673F-D3B1-D74F-BDAE-30F6929CD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B610CB7B-D0E3-7340-865D-D98205A11987}"/>
              </a:ext>
            </a:extLst>
          </p:cNvPr>
          <p:cNvSpPr>
            <a:spLocks noGrp="1"/>
          </p:cNvSpPr>
          <p:nvPr>
            <p:ph type="dt" sz="half" idx="10"/>
          </p:nvPr>
        </p:nvSpPr>
        <p:spPr/>
        <p:txBody>
          <a:bodyPr/>
          <a:lstStyle/>
          <a:p>
            <a:fld id="{2658CD1D-04F2-4E47-9AFA-8DFB97462AA5}" type="datetime1">
              <a:rPr lang="en-CA" smtClean="0">
                <a:solidFill>
                  <a:prstClr val="black">
                    <a:tint val="75000"/>
                  </a:prstClr>
                </a:solidFill>
              </a:rPr>
              <a:t>2019-12-06</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xmlns="" id="{0C40639C-2178-5940-8C80-D5DC7064A87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xmlns="" id="{149D73C5-51B2-FA48-831A-5E1FCB0D42F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933A253-A751-BF45-9B1C-9E65C7C6BE89}"/>
              </a:ext>
            </a:extLst>
          </p:cNvPr>
          <p:cNvSpPr>
            <a:spLocks noGrp="1"/>
          </p:cNvSpPr>
          <p:nvPr>
            <p:ph type="dt" sz="half" idx="10"/>
          </p:nvPr>
        </p:nvSpPr>
        <p:spPr/>
        <p:txBody>
          <a:bodyPr/>
          <a:lstStyle/>
          <a:p>
            <a:fld id="{3E86F2B1-264B-3D42-94CC-431009A731BC}" type="datetime1">
              <a:rPr lang="en-CA" smtClean="0">
                <a:solidFill>
                  <a:prstClr val="black">
                    <a:tint val="75000"/>
                  </a:prstClr>
                </a:solidFill>
              </a:rPr>
              <a:t>2019-12-06</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xmlns="" id="{5B455B92-028D-C944-95EC-F21001B2A75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xmlns="" id="{A7A1F577-1B3A-2E44-A133-F3DEA1AA93A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220E96-EB5F-CD4A-A1A6-569B3F27A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9F4F10B6-5076-E048-B9D0-1C635E73D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888855A1-AE3F-8C47-8D6E-C3E9A10C5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C14C2B44-2473-AB4D-8BCD-DF88BC67E02A}"/>
              </a:ext>
            </a:extLst>
          </p:cNvPr>
          <p:cNvSpPr>
            <a:spLocks noGrp="1"/>
          </p:cNvSpPr>
          <p:nvPr>
            <p:ph type="dt" sz="half" idx="10"/>
          </p:nvPr>
        </p:nvSpPr>
        <p:spPr/>
        <p:txBody>
          <a:bodyPr/>
          <a:lstStyle/>
          <a:p>
            <a:fld id="{B84BAE20-4301-DC42-BDD1-4C879E3BA3FF}"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8CA2892C-FA5E-C749-936A-152F80B76D2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1756ABEE-E946-2A46-B5AF-0CAABA05413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040A1F3-8BB4-DC4E-A2AE-F51E19A9A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1DF0E07-0D74-4345-8C38-3B893223D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39B73CF-E9FE-E04F-9E47-2BE84AACC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2D1EF4B-A979-9740-B980-AA383E6AC0A4}"/>
              </a:ext>
            </a:extLst>
          </p:cNvPr>
          <p:cNvSpPr>
            <a:spLocks noGrp="1"/>
          </p:cNvSpPr>
          <p:nvPr>
            <p:ph type="dt" sz="half" idx="10"/>
          </p:nvPr>
        </p:nvSpPr>
        <p:spPr/>
        <p:txBody>
          <a:bodyPr/>
          <a:lstStyle/>
          <a:p>
            <a:fld id="{CDBA4808-07F7-664E-980C-A71A14796CC7}" type="datetime1">
              <a:rPr lang="en-CA" smtClean="0">
                <a:solidFill>
                  <a:prstClr val="black">
                    <a:tint val="75000"/>
                  </a:prstClr>
                </a:solidFill>
              </a:rPr>
              <a:t>2019-12-06</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xmlns="" id="{0CA44A02-5C9B-354A-A603-3A0ACFA8D10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xmlns="" id="{FC768DF0-3979-8348-99E1-8AC0242B51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6A5367F-8728-1244-8233-D61C0C4A4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423428FA-D102-AA46-B497-C5666F3BF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FCDE1517-92B3-F247-80B9-ACEF9BC0E709}"/>
              </a:ext>
            </a:extLst>
          </p:cNvPr>
          <p:cNvSpPr>
            <a:spLocks noGrp="1"/>
          </p:cNvSpPr>
          <p:nvPr>
            <p:ph type="dt" sz="half" idx="10"/>
          </p:nvPr>
        </p:nvSpPr>
        <p:spPr/>
        <p:txBody>
          <a:bodyPr/>
          <a:lstStyle/>
          <a:p>
            <a:fld id="{22056DC1-06DB-CC4E-AC89-24B37A511D08}"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6FF90506-5B0A-1747-84CF-BE9524FB28E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39E0676C-E082-E541-94EC-A9F4AC6290FE}"/>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25AA3F2-A58A-ED4F-BDC5-7D66698C7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DA28DDB9-956D-5F43-92E5-D083E2E31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6B9759B-AC05-2041-BD7B-CDAB7238FBB4}"/>
              </a:ext>
            </a:extLst>
          </p:cNvPr>
          <p:cNvSpPr>
            <a:spLocks noGrp="1"/>
          </p:cNvSpPr>
          <p:nvPr>
            <p:ph type="dt" sz="half" idx="10"/>
          </p:nvPr>
        </p:nvSpPr>
        <p:spPr/>
        <p:txBody>
          <a:bodyPr/>
          <a:lstStyle/>
          <a:p>
            <a:fld id="{73782599-8438-D94A-98F5-34DF48F4D687}"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8346BE8A-96D1-E74F-9D09-93C88D2C05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6DCEFFA2-1DC5-0C41-8546-3FFA364CDEC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757CCB-66AF-B541-B1BC-6F296AF3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648FC306-D8A5-5F4D-B670-4C7CC6D080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EC7E6428-5729-9449-9F43-64CFB84DEB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D390A18C-F9AF-924D-8F05-E474CCE9B994}"/>
              </a:ext>
            </a:extLst>
          </p:cNvPr>
          <p:cNvSpPr>
            <a:spLocks noGrp="1"/>
          </p:cNvSpPr>
          <p:nvPr>
            <p:ph type="dt" sz="half" idx="10"/>
          </p:nvPr>
        </p:nvSpPr>
        <p:spPr/>
        <p:txBody>
          <a:bodyPr/>
          <a:lstStyle/>
          <a:p>
            <a:fld id="{B6DD7D03-D3C3-3346-9FD6-36A2AA4A2CB2}" type="datetime1">
              <a:rPr lang="en-CA" smtClean="0"/>
              <a:t>2019-12-06</a:t>
            </a:fld>
            <a:endParaRPr lang="en-US"/>
          </a:p>
        </p:txBody>
      </p:sp>
      <p:sp>
        <p:nvSpPr>
          <p:cNvPr id="6" name="Footer Placeholder 5">
            <a:extLst>
              <a:ext uri="{FF2B5EF4-FFF2-40B4-BE49-F238E27FC236}">
                <a16:creationId xmlns:a16="http://schemas.microsoft.com/office/drawing/2014/main" xmlns="" id="{6060876F-68EA-CD4A-A975-BA7AD4886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89675AF-8DDC-8343-8921-AA9C61A51F12}"/>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4863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617600-C63C-E849-9411-D54C8C13B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0DC654F-5341-E544-8AE5-60E2B5D96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B8B12A0D-A68B-BA46-9113-91BFB5BFA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A79D39B-EB61-2D45-BFC2-51D42D76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F1561B64-F4E9-C340-9D39-7BF6F37A71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C39E5B6-3BE2-8B43-A0EC-1CBEAE21D4F6}"/>
              </a:ext>
            </a:extLst>
          </p:cNvPr>
          <p:cNvSpPr>
            <a:spLocks noGrp="1"/>
          </p:cNvSpPr>
          <p:nvPr>
            <p:ph type="dt" sz="half" idx="10"/>
          </p:nvPr>
        </p:nvSpPr>
        <p:spPr/>
        <p:txBody>
          <a:bodyPr/>
          <a:lstStyle/>
          <a:p>
            <a:fld id="{5C775A9C-98DD-3641-BE7E-BAA44AAC3885}" type="datetime1">
              <a:rPr lang="en-CA" smtClean="0"/>
              <a:t>2019-12-06</a:t>
            </a:fld>
            <a:endParaRPr lang="en-US"/>
          </a:p>
        </p:txBody>
      </p:sp>
      <p:sp>
        <p:nvSpPr>
          <p:cNvPr id="8" name="Footer Placeholder 7">
            <a:extLst>
              <a:ext uri="{FF2B5EF4-FFF2-40B4-BE49-F238E27FC236}">
                <a16:creationId xmlns:a16="http://schemas.microsoft.com/office/drawing/2014/main" xmlns="" id="{901EDDEA-8BC1-214E-BD85-D5CE1C8D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DF60134-BC77-6B46-91E6-0D4C07FFFD0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07249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9C08F34-2468-1849-B0BC-77FA148B2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E8328953-95FF-A644-8241-4CE9538CA67F}"/>
              </a:ext>
            </a:extLst>
          </p:cNvPr>
          <p:cNvSpPr>
            <a:spLocks noGrp="1"/>
          </p:cNvSpPr>
          <p:nvPr>
            <p:ph type="dt" sz="half" idx="10"/>
          </p:nvPr>
        </p:nvSpPr>
        <p:spPr/>
        <p:txBody>
          <a:bodyPr/>
          <a:lstStyle/>
          <a:p>
            <a:fld id="{E0F55330-0C09-BE49-946F-148D0BDBFE58}" type="datetime1">
              <a:rPr lang="en-CA" smtClean="0"/>
              <a:t>2019-12-06</a:t>
            </a:fld>
            <a:endParaRPr lang="en-US"/>
          </a:p>
        </p:txBody>
      </p:sp>
      <p:sp>
        <p:nvSpPr>
          <p:cNvPr id="4" name="Footer Placeholder 3">
            <a:extLst>
              <a:ext uri="{FF2B5EF4-FFF2-40B4-BE49-F238E27FC236}">
                <a16:creationId xmlns:a16="http://schemas.microsoft.com/office/drawing/2014/main" xmlns="" id="{BD4DF2F7-B35F-8042-9A97-7269D0E6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8DC93C21-01B8-1743-9EC1-601ED4D5F99C}"/>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55314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99CFA0F-CA54-504C-83D2-8B283F7919EF}"/>
              </a:ext>
            </a:extLst>
          </p:cNvPr>
          <p:cNvSpPr>
            <a:spLocks noGrp="1"/>
          </p:cNvSpPr>
          <p:nvPr>
            <p:ph type="dt" sz="half" idx="10"/>
          </p:nvPr>
        </p:nvSpPr>
        <p:spPr/>
        <p:txBody>
          <a:bodyPr/>
          <a:lstStyle/>
          <a:p>
            <a:fld id="{0685A763-48D6-6A4A-BA74-82EF30F6F135}" type="datetime1">
              <a:rPr lang="en-CA" smtClean="0"/>
              <a:t>2019-12-06</a:t>
            </a:fld>
            <a:endParaRPr lang="en-US"/>
          </a:p>
        </p:txBody>
      </p:sp>
      <p:sp>
        <p:nvSpPr>
          <p:cNvPr id="3" name="Footer Placeholder 2">
            <a:extLst>
              <a:ext uri="{FF2B5EF4-FFF2-40B4-BE49-F238E27FC236}">
                <a16:creationId xmlns:a16="http://schemas.microsoft.com/office/drawing/2014/main" xmlns="" id="{140CB52E-B398-CE42-B4DF-E111E2680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569AA77A-AEFA-2C4A-AB18-194BAB5F5969}"/>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96849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ECC23B7-A2D3-2F49-8F7A-DDCC583D9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B2D9146A-A511-2043-A2A9-54572BEE5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E63E4F2A-0197-7B4A-8588-69EAB9B0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909B32FA-C9C8-3D44-8166-9E23F3F6C12C}"/>
              </a:ext>
            </a:extLst>
          </p:cNvPr>
          <p:cNvSpPr>
            <a:spLocks noGrp="1"/>
          </p:cNvSpPr>
          <p:nvPr>
            <p:ph type="dt" sz="half" idx="10"/>
          </p:nvPr>
        </p:nvSpPr>
        <p:spPr/>
        <p:txBody>
          <a:bodyPr/>
          <a:lstStyle/>
          <a:p>
            <a:fld id="{328D1845-6CE3-2846-8BF4-6E05ABEE7987}" type="datetime1">
              <a:rPr lang="en-CA" smtClean="0"/>
              <a:t>2019-12-06</a:t>
            </a:fld>
            <a:endParaRPr lang="en-US"/>
          </a:p>
        </p:txBody>
      </p:sp>
      <p:sp>
        <p:nvSpPr>
          <p:cNvPr id="6" name="Footer Placeholder 5">
            <a:extLst>
              <a:ext uri="{FF2B5EF4-FFF2-40B4-BE49-F238E27FC236}">
                <a16:creationId xmlns:a16="http://schemas.microsoft.com/office/drawing/2014/main" xmlns="" id="{E1C53010-DF79-6B45-86B7-AE5BD3596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02A8B42D-5176-8846-99D8-C64A86D34FAB}"/>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7309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3211F0-9C63-5142-BDE2-ACDA6986C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EFB55D9-18DB-2243-85B6-39F663319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8FC27B6-C818-1C44-BED6-911FDF18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7355A89-E69A-A348-932D-8004B6D5EF13}"/>
              </a:ext>
            </a:extLst>
          </p:cNvPr>
          <p:cNvSpPr>
            <a:spLocks noGrp="1"/>
          </p:cNvSpPr>
          <p:nvPr>
            <p:ph type="dt" sz="half" idx="10"/>
          </p:nvPr>
        </p:nvSpPr>
        <p:spPr/>
        <p:txBody>
          <a:bodyPr/>
          <a:lstStyle/>
          <a:p>
            <a:fld id="{6327562B-B1B8-9942-B1FD-71F4D46076F6}" type="datetime1">
              <a:rPr lang="en-CA" smtClean="0"/>
              <a:t>2019-12-06</a:t>
            </a:fld>
            <a:endParaRPr lang="en-US"/>
          </a:p>
        </p:txBody>
      </p:sp>
      <p:sp>
        <p:nvSpPr>
          <p:cNvPr id="6" name="Footer Placeholder 5">
            <a:extLst>
              <a:ext uri="{FF2B5EF4-FFF2-40B4-BE49-F238E27FC236}">
                <a16:creationId xmlns:a16="http://schemas.microsoft.com/office/drawing/2014/main" xmlns="" id="{5408666E-76ED-294D-8707-BF96EFA8A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A3CE9D3-7415-A74C-ABE7-8E9B686E831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2571977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theme" Target="../theme/theme3.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AB110C92-16C2-5942-8224-C61DA53EF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09A069A4-2016-D343-B37A-DBB85CCF6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F20C28B-0772-CB4E-A83A-3BA55AE8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FF031-43C3-9746-B1E3-1770EAA6C434}" type="datetime1">
              <a:rPr lang="en-CA" smtClean="0"/>
              <a:t>2019-12-06</a:t>
            </a:fld>
            <a:endParaRPr lang="en-US"/>
          </a:p>
        </p:txBody>
      </p:sp>
      <p:sp>
        <p:nvSpPr>
          <p:cNvPr id="5" name="Footer Placeholder 4">
            <a:extLst>
              <a:ext uri="{FF2B5EF4-FFF2-40B4-BE49-F238E27FC236}">
                <a16:creationId xmlns:a16="http://schemas.microsoft.com/office/drawing/2014/main" xmlns="" id="{26A95C52-5E2D-AC4F-93CD-C2D4F09AD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E77540FB-A639-B449-A057-55D7CCF9B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9235-E426-D04C-BD5A-D6C3FB9C44CE}" type="slidenum">
              <a:rPr lang="en-US" smtClean="0"/>
              <a:t>‹#›</a:t>
            </a:fld>
            <a:endParaRPr lang="en-US"/>
          </a:p>
        </p:txBody>
      </p:sp>
    </p:spTree>
    <p:extLst>
      <p:ext uri="{BB962C8B-B14F-4D97-AF65-F5344CB8AC3E}">
        <p14:creationId xmlns:p14="http://schemas.microsoft.com/office/powerpoint/2010/main" val="83584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D65873-547C-4C47-9558-C3597A317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09068CD-6C91-474D-BAAE-7538021E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15036F5-B1E3-D74E-AEB3-9F924A435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C8652-19F7-1A44-BB5D-7CD64669F8A1}"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7571F16-C655-E24C-917E-CF06A47F4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8F08D2F-C2B8-4849-AF2F-FC2FB8966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31012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7CD65873-547C-4C47-9558-C3597A317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09068CD-6C91-474D-BAAE-7538021E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915036F5-B1E3-D74E-AEB3-9F924A435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CED70-E583-CF42-99BC-D22164DF68CF}" type="datetime1">
              <a:rPr lang="en-CA" smtClean="0">
                <a:solidFill>
                  <a:prstClr val="black">
                    <a:tint val="75000"/>
                  </a:prstClr>
                </a:solidFill>
              </a:rPr>
              <a:t>2019-12-06</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xmlns="" id="{37571F16-C655-E24C-917E-CF06A47F4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xmlns="" id="{98F08D2F-C2B8-4849-AF2F-FC2FB8966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19846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hyperlink" Target="http://diybookscanner.org/" TargetMode="External"/><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3.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Central_America#/media/File:Map_of_Central_America.pn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jpeg"/><Relationship Id="rId1" Type="http://schemas.openxmlformats.org/officeDocument/2006/relationships/slideLayout" Target="../slideLayouts/slideLayout2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jpeg"/><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hyperlink" Target="mailto:martha.thomaeelias@mail.mcgill.ca" TargetMode="External"/><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3.png"/><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ky, outdoor, road, ground&#10;&#10;Description automatically generated">
            <a:extLst>
              <a:ext uri="{FF2B5EF4-FFF2-40B4-BE49-F238E27FC236}">
                <a16:creationId xmlns:a16="http://schemas.microsoft.com/office/drawing/2014/main" xmlns="" id="{7A98B4C4-A8F7-7544-BA5C-3CC57209E273}"/>
              </a:ext>
            </a:extLst>
          </p:cNvPr>
          <p:cNvPicPr>
            <a:picLocks noChangeAspect="1"/>
          </p:cNvPicPr>
          <p:nvPr/>
        </p:nvPicPr>
        <p:blipFill rotWithShape="1">
          <a:blip r:embed="rId3">
            <a:alphaModFix amt="25000"/>
            <a:extLst>
              <a:ext uri="{28A0092B-C50C-407E-A947-70E740481C1C}">
                <a14:useLocalDpi xmlns:a14="http://schemas.microsoft.com/office/drawing/2010/main"/>
              </a:ext>
            </a:extLst>
          </a:blip>
          <a:srcRect/>
          <a:stretch/>
        </p:blipFill>
        <p:spPr>
          <a:xfrm>
            <a:off x="-1" y="1024579"/>
            <a:ext cx="12192001" cy="4666928"/>
          </a:xfrm>
          <a:prstGeom prst="rect">
            <a:avLst/>
          </a:prstGeom>
        </p:spPr>
      </p:pic>
      <p:sp>
        <p:nvSpPr>
          <p:cNvPr id="2" name="Title 1"/>
          <p:cNvSpPr>
            <a:spLocks noGrp="1"/>
          </p:cNvSpPr>
          <p:nvPr>
            <p:ph type="ctrTitle"/>
          </p:nvPr>
        </p:nvSpPr>
        <p:spPr>
          <a:xfrm>
            <a:off x="800100" y="1018023"/>
            <a:ext cx="10629900" cy="2967038"/>
          </a:xfrm>
        </p:spPr>
        <p:txBody>
          <a:bodyPr>
            <a:normAutofit fontScale="90000"/>
          </a:bodyPr>
          <a:lstStyle/>
          <a:p>
            <a:r>
              <a:rPr lang="en-US" sz="4900" dirty="0">
                <a:latin typeface="Avenir Next Medium" charset="0"/>
                <a:ea typeface="Avenir Next Medium" charset="0"/>
                <a:cs typeface="Avenir Next Medium" charset="0"/>
              </a:rPr>
              <a:t>Application of Music-Encoding Technologies to Guatemalan Choirbooks</a:t>
            </a:r>
            <a:r>
              <a:rPr lang="en-US" sz="900" dirty="0">
                <a:latin typeface="Avenir Next Medium" charset="0"/>
                <a:ea typeface="Avenir Next Medium" charset="0"/>
                <a:cs typeface="Avenir Next Medium" charset="0"/>
              </a:rPr>
              <a:t/>
            </a:r>
            <a:br>
              <a:rPr lang="en-US" sz="900" dirty="0">
                <a:latin typeface="Avenir Next Medium" charset="0"/>
                <a:ea typeface="Avenir Next Medium" charset="0"/>
                <a:cs typeface="Avenir Next Medium" charset="0"/>
              </a:rPr>
            </a:br>
            <a:r>
              <a:rPr lang="en-US" sz="3200" dirty="0">
                <a:latin typeface="Avenir Next Medium" charset="0"/>
                <a:ea typeface="Avenir Next Medium" charset="0"/>
                <a:cs typeface="Avenir Next Medium" charset="0"/>
              </a:rPr>
              <a:t> </a:t>
            </a:r>
            <a:r>
              <a:rPr lang="en-US" sz="3100" dirty="0">
                <a:latin typeface="Avenir Next Medium" charset="0"/>
                <a:ea typeface="Avenir Next Medium" charset="0"/>
                <a:cs typeface="Avenir Next Medium" charset="0"/>
              </a:rPr>
              <a:t>Facilitating Preservation and Musicological Studies</a:t>
            </a:r>
            <a:br>
              <a:rPr lang="en-US" sz="3100" dirty="0">
                <a:latin typeface="Avenir Next Medium" charset="0"/>
                <a:ea typeface="Avenir Next Medium" charset="0"/>
                <a:cs typeface="Avenir Next Medium" charset="0"/>
              </a:rPr>
            </a:br>
            <a:r>
              <a:rPr lang="en-US" sz="3100" dirty="0">
                <a:latin typeface="Avenir Next Medium" charset="0"/>
                <a:ea typeface="Avenir Next Medium" charset="0"/>
                <a:cs typeface="Avenir Next Medium" charset="0"/>
              </a:rPr>
              <a:t>of the Colonial Repertoire</a:t>
            </a:r>
          </a:p>
        </p:txBody>
      </p:sp>
      <p:sp>
        <p:nvSpPr>
          <p:cNvPr id="3" name="Subtitle 2"/>
          <p:cNvSpPr>
            <a:spLocks noGrp="1"/>
          </p:cNvSpPr>
          <p:nvPr>
            <p:ph type="subTitle" idx="1"/>
          </p:nvPr>
        </p:nvSpPr>
        <p:spPr>
          <a:xfrm>
            <a:off x="800100" y="4100216"/>
            <a:ext cx="10629900" cy="1614486"/>
          </a:xfrm>
        </p:spPr>
        <p:txBody>
          <a:bodyPr>
            <a:normAutofit fontScale="85000" lnSpcReduction="20000"/>
          </a:bodyPr>
          <a:lstStyle/>
          <a:p>
            <a:r>
              <a:rPr lang="en-US" dirty="0">
                <a:latin typeface="+mj-lt"/>
              </a:rPr>
              <a:t>Martha E. Thomae, Julie E. Cumming, and Ichiro Fujinaga</a:t>
            </a:r>
          </a:p>
          <a:p>
            <a:r>
              <a:rPr lang="en-US" dirty="0">
                <a:latin typeface="+mj-lt"/>
              </a:rPr>
              <a:t>CIRMMT, McGill University</a:t>
            </a:r>
          </a:p>
          <a:p>
            <a:endParaRPr lang="en-US" sz="900" dirty="0">
              <a:latin typeface="+mj-lt"/>
            </a:endParaRPr>
          </a:p>
          <a:p>
            <a:r>
              <a:rPr lang="en-US" dirty="0">
                <a:latin typeface="+mj-lt"/>
              </a:rPr>
              <a:t>Music Encoding Conference</a:t>
            </a:r>
          </a:p>
          <a:p>
            <a:r>
              <a:rPr lang="en-US" dirty="0">
                <a:latin typeface="+mj-lt"/>
              </a:rPr>
              <a:t>Vienna, </a:t>
            </a:r>
            <a:r>
              <a:rPr lang="en-US" dirty="0" smtClean="0">
                <a:latin typeface="+mj-lt"/>
              </a:rPr>
              <a:t>May 31</a:t>
            </a:r>
            <a:r>
              <a:rPr lang="en-US" baseline="30000" dirty="0" smtClean="0">
                <a:latin typeface="+mj-lt"/>
              </a:rPr>
              <a:t>st</a:t>
            </a:r>
            <a:r>
              <a:rPr lang="en-US" dirty="0" smtClean="0">
                <a:latin typeface="+mj-lt"/>
              </a:rPr>
              <a:t>, 2019</a:t>
            </a:r>
            <a:endParaRPr lang="en-US" dirty="0">
              <a:latin typeface="+mj-lt"/>
            </a:endParaRPr>
          </a:p>
        </p:txBody>
      </p:sp>
      <p:sp>
        <p:nvSpPr>
          <p:cNvPr id="5" name="Slide Number Placeholder 4">
            <a:extLst>
              <a:ext uri="{FF2B5EF4-FFF2-40B4-BE49-F238E27FC236}">
                <a16:creationId xmlns:a16="http://schemas.microsoft.com/office/drawing/2014/main" xmlns="" id="{4F026983-0BBB-D149-AF03-9162305F7F6F}"/>
              </a:ext>
            </a:extLst>
          </p:cNvPr>
          <p:cNvSpPr>
            <a:spLocks noGrp="1"/>
          </p:cNvSpPr>
          <p:nvPr>
            <p:ph type="sldNum" sz="quarter" idx="12"/>
          </p:nvPr>
        </p:nvSpPr>
        <p:spPr/>
        <p:txBody>
          <a:bodyPr/>
          <a:lstStyle/>
          <a:p>
            <a:fld id="{FEB79235-E426-D04C-BD5A-D6C3FB9C44CE}" type="slidenum">
              <a:rPr lang="en-US" smtClean="0"/>
              <a:t>1</a:t>
            </a:fld>
            <a:endParaRPr lang="en-US"/>
          </a:p>
        </p:txBody>
      </p:sp>
    </p:spTree>
    <p:extLst>
      <p:ext uri="{BB962C8B-B14F-4D97-AF65-F5344CB8AC3E}">
        <p14:creationId xmlns:p14="http://schemas.microsoft.com/office/powerpoint/2010/main" val="1516672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xmlns=""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2"/>
                </a:solidFill>
              </a:rPr>
              <a:t>Lack of high-quality digital images</a:t>
            </a:r>
          </a:p>
          <a:p>
            <a:endParaRPr lang="en-US" sz="2400" dirty="0">
              <a:solidFill>
                <a:schemeClr val="bg2"/>
              </a:solidFill>
            </a:endParaRPr>
          </a:p>
          <a:p>
            <a:r>
              <a:rPr lang="en-US" sz="2400" dirty="0">
                <a:solidFill>
                  <a:schemeClr val="bg2"/>
                </a:solidFill>
              </a:rPr>
              <a:t>Notation style (mensural notation)</a:t>
            </a:r>
          </a:p>
          <a:p>
            <a:endParaRPr lang="en-US" sz="2400" dirty="0">
              <a:solidFill>
                <a:schemeClr val="bg1"/>
              </a:solidFill>
            </a:endParaRPr>
          </a:p>
          <a:p>
            <a:r>
              <a:rPr lang="en-US" sz="2400" b="1" dirty="0">
                <a:solidFill>
                  <a:schemeClr val="bg1"/>
                </a:solidFill>
              </a:rPr>
              <a:t>Layout</a:t>
            </a:r>
            <a:br>
              <a:rPr lang="en-US" sz="2400" b="1" dirty="0">
                <a:solidFill>
                  <a:schemeClr val="bg1"/>
                </a:solidFill>
              </a:rPr>
            </a:br>
            <a:r>
              <a:rPr lang="en-US" sz="2400" b="1" dirty="0">
                <a:solidFill>
                  <a:schemeClr val="bg1"/>
                </a:solidFill>
              </a:rPr>
              <a:t>(</a:t>
            </a:r>
            <a:r>
              <a:rPr lang="en-US" sz="2400" b="1" dirty="0" err="1">
                <a:solidFill>
                  <a:schemeClr val="bg1"/>
                </a:solidFill>
              </a:rPr>
              <a:t>choirbook</a:t>
            </a:r>
            <a:r>
              <a:rPr lang="en-US" sz="2400" b="1"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grpSp>
        <p:nvGrpSpPr>
          <p:cNvPr id="48" name="Group 47">
            <a:extLst>
              <a:ext uri="{FF2B5EF4-FFF2-40B4-BE49-F238E27FC236}">
                <a16:creationId xmlns:a16="http://schemas.microsoft.com/office/drawing/2014/main" xmlns="" id="{BAAE82AA-7277-DF4A-A102-8C409B04806A}"/>
              </a:ext>
            </a:extLst>
          </p:cNvPr>
          <p:cNvGrpSpPr>
            <a:grpSpLocks noChangeAspect="1"/>
          </p:cNvGrpSpPr>
          <p:nvPr/>
        </p:nvGrpSpPr>
        <p:grpSpPr>
          <a:xfrm>
            <a:off x="5613337" y="544878"/>
            <a:ext cx="5328001" cy="3996000"/>
            <a:chOff x="5094562" y="931500"/>
            <a:chExt cx="6660000" cy="4994999"/>
          </a:xfrm>
        </p:grpSpPr>
        <p:pic>
          <p:nvPicPr>
            <p:cNvPr id="49" name="Picture 48" descr="A picture containing text, receipt&#13;&#10;&#13;&#10;Description automatically generated">
              <a:extLst>
                <a:ext uri="{FF2B5EF4-FFF2-40B4-BE49-F238E27FC236}">
                  <a16:creationId xmlns:a16="http://schemas.microsoft.com/office/drawing/2014/main" xmlns="" id="{812B12EE-06A4-9049-ADB1-40A6920F1B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grpSp>
          <p:nvGrpSpPr>
            <p:cNvPr id="50" name="Group 49">
              <a:extLst>
                <a:ext uri="{FF2B5EF4-FFF2-40B4-BE49-F238E27FC236}">
                  <a16:creationId xmlns:a16="http://schemas.microsoft.com/office/drawing/2014/main" xmlns="" id="{F410F1E7-C11A-7C41-B320-49DC296A5289}"/>
                </a:ext>
              </a:extLst>
            </p:cNvPr>
            <p:cNvGrpSpPr/>
            <p:nvPr/>
          </p:nvGrpSpPr>
          <p:grpSpPr>
            <a:xfrm>
              <a:off x="5528344" y="1216404"/>
              <a:ext cx="3040107" cy="1892612"/>
              <a:chOff x="5528344" y="1216404"/>
              <a:chExt cx="3040107" cy="1892612"/>
            </a:xfrm>
          </p:grpSpPr>
          <p:sp>
            <p:nvSpPr>
              <p:cNvPr id="60" name="Rectangle 59">
                <a:extLst>
                  <a:ext uri="{FF2B5EF4-FFF2-40B4-BE49-F238E27FC236}">
                    <a16:creationId xmlns:a16="http://schemas.microsoft.com/office/drawing/2014/main" xmlns="" id="{E38FD61A-2E46-024C-9972-551B25EAF081}"/>
                  </a:ext>
                </a:extLst>
              </p:cNvPr>
              <p:cNvSpPr/>
              <p:nvPr/>
            </p:nvSpPr>
            <p:spPr>
              <a:xfrm>
                <a:off x="5528344" y="1216404"/>
                <a:ext cx="3040107" cy="18926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TextBox 60">
                <a:extLst>
                  <a:ext uri="{FF2B5EF4-FFF2-40B4-BE49-F238E27FC236}">
                    <a16:creationId xmlns:a16="http://schemas.microsoft.com/office/drawing/2014/main" xmlns="" id="{F75D50DE-DB62-814A-8269-462B1D999174}"/>
                  </a:ext>
                </a:extLst>
              </p:cNvPr>
              <p:cNvSpPr txBox="1"/>
              <p:nvPr/>
            </p:nvSpPr>
            <p:spPr>
              <a:xfrm>
                <a:off x="7687672" y="2754156"/>
                <a:ext cx="763395" cy="269305"/>
              </a:xfrm>
              <a:prstGeom prst="rect">
                <a:avLst/>
              </a:prstGeom>
              <a:solidFill>
                <a:srgbClr val="0070C0"/>
              </a:solidFill>
            </p:spPr>
            <p:txBody>
              <a:bodyPr wrap="square" rtlCol="0" anchor="ctr">
                <a:spAutoFit/>
              </a:bodyPr>
              <a:lstStyle/>
              <a:p>
                <a:pPr algn="ctr"/>
                <a:r>
                  <a:rPr lang="en-US" sz="800" b="1" dirty="0">
                    <a:solidFill>
                      <a:schemeClr val="bg1"/>
                    </a:solidFill>
                  </a:rPr>
                  <a:t>SUPERIUS</a:t>
                </a:r>
              </a:p>
            </p:txBody>
          </p:sp>
        </p:grpSp>
        <p:grpSp>
          <p:nvGrpSpPr>
            <p:cNvPr id="51" name="Group 50">
              <a:extLst>
                <a:ext uri="{FF2B5EF4-FFF2-40B4-BE49-F238E27FC236}">
                  <a16:creationId xmlns:a16="http://schemas.microsoft.com/office/drawing/2014/main" xmlns="" id="{29BC0661-A96B-2842-8410-0710037147DC}"/>
                </a:ext>
              </a:extLst>
            </p:cNvPr>
            <p:cNvGrpSpPr/>
            <p:nvPr/>
          </p:nvGrpSpPr>
          <p:grpSpPr>
            <a:xfrm>
              <a:off x="5528345" y="3150054"/>
              <a:ext cx="3040107" cy="2012982"/>
              <a:chOff x="5528345" y="3150054"/>
              <a:chExt cx="3040107" cy="2012982"/>
            </a:xfrm>
          </p:grpSpPr>
          <p:sp>
            <p:nvSpPr>
              <p:cNvPr id="58" name="Rectangle 57">
                <a:extLst>
                  <a:ext uri="{FF2B5EF4-FFF2-40B4-BE49-F238E27FC236}">
                    <a16:creationId xmlns:a16="http://schemas.microsoft.com/office/drawing/2014/main" xmlns="" id="{1A1EAB96-B6FE-6049-A713-565FCEB38373}"/>
                  </a:ext>
                </a:extLst>
              </p:cNvPr>
              <p:cNvSpPr/>
              <p:nvPr/>
            </p:nvSpPr>
            <p:spPr>
              <a:xfrm>
                <a:off x="5528345" y="3150054"/>
                <a:ext cx="3040107" cy="2012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9" name="TextBox 58">
                <a:extLst>
                  <a:ext uri="{FF2B5EF4-FFF2-40B4-BE49-F238E27FC236}">
                    <a16:creationId xmlns:a16="http://schemas.microsoft.com/office/drawing/2014/main" xmlns="" id="{AF878B8F-33D6-244D-BA8B-426563063DC5}"/>
                  </a:ext>
                </a:extLst>
              </p:cNvPr>
              <p:cNvSpPr txBox="1"/>
              <p:nvPr/>
            </p:nvSpPr>
            <p:spPr>
              <a:xfrm>
                <a:off x="7687867" y="4807916"/>
                <a:ext cx="763200" cy="269305"/>
              </a:xfrm>
              <a:prstGeom prst="rect">
                <a:avLst/>
              </a:prstGeom>
              <a:solidFill>
                <a:srgbClr val="FF0000"/>
              </a:solidFill>
            </p:spPr>
            <p:txBody>
              <a:bodyPr wrap="square" rtlCol="0" anchor="ctr">
                <a:spAutoFit/>
              </a:bodyPr>
              <a:lstStyle/>
              <a:p>
                <a:pPr algn="ctr"/>
                <a:r>
                  <a:rPr lang="en-US" sz="800" b="1" dirty="0">
                    <a:solidFill>
                      <a:schemeClr val="bg1"/>
                    </a:solidFill>
                  </a:rPr>
                  <a:t>TENOR</a:t>
                </a:r>
              </a:p>
            </p:txBody>
          </p:sp>
        </p:grpSp>
        <p:grpSp>
          <p:nvGrpSpPr>
            <p:cNvPr id="52" name="Group 51">
              <a:extLst>
                <a:ext uri="{FF2B5EF4-FFF2-40B4-BE49-F238E27FC236}">
                  <a16:creationId xmlns:a16="http://schemas.microsoft.com/office/drawing/2014/main" xmlns="" id="{134E088F-0EA1-1A42-AFA4-5D4E85AD56AB}"/>
                </a:ext>
              </a:extLst>
            </p:cNvPr>
            <p:cNvGrpSpPr/>
            <p:nvPr/>
          </p:nvGrpSpPr>
          <p:grpSpPr>
            <a:xfrm>
              <a:off x="8608709" y="1216404"/>
              <a:ext cx="2812774" cy="1888874"/>
              <a:chOff x="8608709" y="1216404"/>
              <a:chExt cx="2812774" cy="1888874"/>
            </a:xfrm>
          </p:grpSpPr>
          <p:sp>
            <p:nvSpPr>
              <p:cNvPr id="56" name="TextBox 55">
                <a:extLst>
                  <a:ext uri="{FF2B5EF4-FFF2-40B4-BE49-F238E27FC236}">
                    <a16:creationId xmlns:a16="http://schemas.microsoft.com/office/drawing/2014/main" xmlns="" id="{60C0F326-CA92-9941-9C06-322208DD8FEE}"/>
                  </a:ext>
                </a:extLst>
              </p:cNvPr>
              <p:cNvSpPr txBox="1"/>
              <p:nvPr/>
            </p:nvSpPr>
            <p:spPr>
              <a:xfrm>
                <a:off x="10590600" y="2754156"/>
                <a:ext cx="763200" cy="269305"/>
              </a:xfrm>
              <a:prstGeom prst="rect">
                <a:avLst/>
              </a:prstGeom>
              <a:solidFill>
                <a:srgbClr val="00B050"/>
              </a:solidFill>
            </p:spPr>
            <p:txBody>
              <a:bodyPr wrap="square" rtlCol="0" anchor="ctr">
                <a:spAutoFit/>
              </a:bodyPr>
              <a:lstStyle/>
              <a:p>
                <a:pPr algn="ctr"/>
                <a:r>
                  <a:rPr lang="en-US" sz="800" b="1" dirty="0">
                    <a:solidFill>
                      <a:schemeClr val="bg1"/>
                    </a:solidFill>
                  </a:rPr>
                  <a:t>ALTUS</a:t>
                </a:r>
              </a:p>
            </p:txBody>
          </p:sp>
          <p:sp>
            <p:nvSpPr>
              <p:cNvPr id="57" name="Rectangle 56">
                <a:extLst>
                  <a:ext uri="{FF2B5EF4-FFF2-40B4-BE49-F238E27FC236}">
                    <a16:creationId xmlns:a16="http://schemas.microsoft.com/office/drawing/2014/main" xmlns="" id="{AF8BED60-34CD-C94D-9389-3D6B57D13AED}"/>
                  </a:ext>
                </a:extLst>
              </p:cNvPr>
              <p:cNvSpPr/>
              <p:nvPr/>
            </p:nvSpPr>
            <p:spPr>
              <a:xfrm>
                <a:off x="8608709" y="1216404"/>
                <a:ext cx="2812774" cy="188887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3" name="Group 52">
              <a:extLst>
                <a:ext uri="{FF2B5EF4-FFF2-40B4-BE49-F238E27FC236}">
                  <a16:creationId xmlns:a16="http://schemas.microsoft.com/office/drawing/2014/main" xmlns="" id="{3A6CC235-061E-7D4B-9798-F22BC1ABAB9B}"/>
                </a:ext>
              </a:extLst>
            </p:cNvPr>
            <p:cNvGrpSpPr/>
            <p:nvPr/>
          </p:nvGrpSpPr>
          <p:grpSpPr>
            <a:xfrm>
              <a:off x="8610600" y="3150054"/>
              <a:ext cx="2812774" cy="2012982"/>
              <a:chOff x="8610600" y="3150054"/>
              <a:chExt cx="2812774" cy="2012982"/>
            </a:xfrm>
          </p:grpSpPr>
          <p:sp>
            <p:nvSpPr>
              <p:cNvPr id="54" name="Rectangle 53">
                <a:extLst>
                  <a:ext uri="{FF2B5EF4-FFF2-40B4-BE49-F238E27FC236}">
                    <a16:creationId xmlns:a16="http://schemas.microsoft.com/office/drawing/2014/main" xmlns="" id="{1F28693F-5963-EF45-964F-281624806F1E}"/>
                  </a:ext>
                </a:extLst>
              </p:cNvPr>
              <p:cNvSpPr/>
              <p:nvPr/>
            </p:nvSpPr>
            <p:spPr>
              <a:xfrm>
                <a:off x="8610600" y="3150054"/>
                <a:ext cx="2812774" cy="2012982"/>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55" name="TextBox 54">
                <a:extLst>
                  <a:ext uri="{FF2B5EF4-FFF2-40B4-BE49-F238E27FC236}">
                    <a16:creationId xmlns:a16="http://schemas.microsoft.com/office/drawing/2014/main" xmlns="" id="{F1D07FB5-B130-CD42-9970-C98024448B0D}"/>
                  </a:ext>
                </a:extLst>
              </p:cNvPr>
              <p:cNvSpPr txBox="1"/>
              <p:nvPr/>
            </p:nvSpPr>
            <p:spPr>
              <a:xfrm>
                <a:off x="10590601" y="4807916"/>
                <a:ext cx="763200" cy="269305"/>
              </a:xfrm>
              <a:prstGeom prst="rect">
                <a:avLst/>
              </a:prstGeom>
              <a:solidFill>
                <a:schemeClr val="accent4">
                  <a:lumMod val="75000"/>
                </a:schemeClr>
              </a:solidFill>
            </p:spPr>
            <p:txBody>
              <a:bodyPr wrap="square" rtlCol="0" anchor="ctr">
                <a:spAutoFit/>
              </a:bodyPr>
              <a:lstStyle/>
              <a:p>
                <a:pPr algn="ctr"/>
                <a:r>
                  <a:rPr lang="en-US" sz="800" b="1" dirty="0">
                    <a:solidFill>
                      <a:schemeClr val="bg1"/>
                    </a:solidFill>
                  </a:rPr>
                  <a:t>BASSUS</a:t>
                </a:r>
              </a:p>
            </p:txBody>
          </p:sp>
        </p:grpSp>
      </p:grpSp>
      <p:sp>
        <p:nvSpPr>
          <p:cNvPr id="5" name="Slide Number Placeholder 4">
            <a:extLst>
              <a:ext uri="{FF2B5EF4-FFF2-40B4-BE49-F238E27FC236}">
                <a16:creationId xmlns:a16="http://schemas.microsoft.com/office/drawing/2014/main" xmlns="" id="{60EB7D4D-68E0-FC4E-BF38-DAA51E34FD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79235-E426-D04C-BD5A-D6C3FB9C44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xmlns="" id="{91559FCC-EB69-9A4A-AF58-1438A8450E31}"/>
              </a:ext>
            </a:extLst>
          </p:cNvPr>
          <p:cNvGrpSpPr/>
          <p:nvPr/>
        </p:nvGrpSpPr>
        <p:grpSpPr>
          <a:xfrm>
            <a:off x="5280012" y="4081298"/>
            <a:ext cx="5924630" cy="2212896"/>
            <a:chOff x="4786914" y="4254189"/>
            <a:chExt cx="5924630" cy="2212896"/>
          </a:xfrm>
        </p:grpSpPr>
        <p:pic>
          <p:nvPicPr>
            <p:cNvPr id="6" name="Picture 5" descr="A close up of a device&#10;&#10;Description automatically generated">
              <a:extLst>
                <a:ext uri="{FF2B5EF4-FFF2-40B4-BE49-F238E27FC236}">
                  <a16:creationId xmlns:a16="http://schemas.microsoft.com/office/drawing/2014/main" xmlns="" id="{A94CEDDB-D9EA-E244-97D7-F25EE80C7CD0}"/>
                </a:ext>
              </a:extLst>
            </p:cNvPr>
            <p:cNvPicPr>
              <a:picLocks noChangeAspect="1"/>
            </p:cNvPicPr>
            <p:nvPr/>
          </p:nvPicPr>
          <p:blipFill>
            <a:blip r:embed="rId4"/>
            <a:stretch>
              <a:fillRect/>
            </a:stretch>
          </p:blipFill>
          <p:spPr>
            <a:xfrm>
              <a:off x="5004909" y="4271085"/>
              <a:ext cx="5447035" cy="2196000"/>
            </a:xfrm>
            <a:prstGeom prst="rect">
              <a:avLst/>
            </a:prstGeom>
          </p:spPr>
        </p:pic>
        <p:grpSp>
          <p:nvGrpSpPr>
            <p:cNvPr id="33" name="Group 32">
              <a:extLst>
                <a:ext uri="{FF2B5EF4-FFF2-40B4-BE49-F238E27FC236}">
                  <a16:creationId xmlns:a16="http://schemas.microsoft.com/office/drawing/2014/main" xmlns="" id="{F7CD1796-D80D-8448-B9C9-CB62C0812147}"/>
                </a:ext>
              </a:extLst>
            </p:cNvPr>
            <p:cNvGrpSpPr/>
            <p:nvPr/>
          </p:nvGrpSpPr>
          <p:grpSpPr>
            <a:xfrm>
              <a:off x="4786914" y="4254189"/>
              <a:ext cx="5924630" cy="2119057"/>
              <a:chOff x="1150397" y="4175088"/>
              <a:chExt cx="5617540" cy="1411516"/>
            </a:xfrm>
          </p:grpSpPr>
          <p:sp>
            <p:nvSpPr>
              <p:cNvPr id="35" name="Rectangle 34">
                <a:extLst>
                  <a:ext uri="{FF2B5EF4-FFF2-40B4-BE49-F238E27FC236}">
                    <a16:creationId xmlns:a16="http://schemas.microsoft.com/office/drawing/2014/main" xmlns="" id="{8147E96C-879E-C844-B9E2-2F73E8BCAD3F}"/>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prstClr val="black"/>
                  </a:solidFill>
                </a:endParaRPr>
              </a:p>
            </p:txBody>
          </p:sp>
          <p:sp>
            <p:nvSpPr>
              <p:cNvPr id="36" name="Rectangle 35">
                <a:extLst>
                  <a:ext uri="{FF2B5EF4-FFF2-40B4-BE49-F238E27FC236}">
                    <a16:creationId xmlns:a16="http://schemas.microsoft.com/office/drawing/2014/main" xmlns="" id="{0EF0DF0A-6B79-FB41-A141-EE9491288199}"/>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prstClr val="black"/>
                  </a:solidFill>
                </a:endParaRPr>
              </a:p>
            </p:txBody>
          </p:sp>
          <p:sp>
            <p:nvSpPr>
              <p:cNvPr id="37" name="Rectangle 36">
                <a:extLst>
                  <a:ext uri="{FF2B5EF4-FFF2-40B4-BE49-F238E27FC236}">
                    <a16:creationId xmlns:a16="http://schemas.microsoft.com/office/drawing/2014/main" xmlns="" id="{6C13D9F5-F54F-0D42-83FC-DE8D5E5F6FBD}"/>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prstClr val="black"/>
                  </a:solidFill>
                </a:endParaRPr>
              </a:p>
            </p:txBody>
          </p:sp>
          <p:sp>
            <p:nvSpPr>
              <p:cNvPr id="34" name="Rectangle 33">
                <a:extLst>
                  <a:ext uri="{FF2B5EF4-FFF2-40B4-BE49-F238E27FC236}">
                    <a16:creationId xmlns:a16="http://schemas.microsoft.com/office/drawing/2014/main" xmlns="" id="{09B71ED7-207A-0545-803E-5CED4B887433}"/>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Tree>
    <p:extLst>
      <p:ext uri="{BB962C8B-B14F-4D97-AF65-F5344CB8AC3E}">
        <p14:creationId xmlns:p14="http://schemas.microsoft.com/office/powerpoint/2010/main" val="76119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324559" y="2776251"/>
            <a:ext cx="7568588" cy="2005070"/>
          </a:xfrm>
          <a:prstGeom prst="roundRect">
            <a:avLst>
              <a:gd name="adj" fmla="val 6095"/>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t>Optical </a:t>
            </a:r>
            <a:r>
              <a:rPr lang="en-US"/>
              <a:t>Music Recognition (OMR</a:t>
            </a:r>
            <a:r>
              <a:rPr lang="en-US" dirty="0"/>
              <a:t>)</a:t>
            </a:r>
          </a:p>
        </p:txBody>
      </p:sp>
      <p:sp>
        <p:nvSpPr>
          <p:cNvPr id="2" name="Title 1">
            <a:extLst>
              <a:ext uri="{FF2B5EF4-FFF2-40B4-BE49-F238E27FC236}">
                <a16:creationId xmlns:a16="http://schemas.microsoft.com/office/drawing/2014/main" xmlns=""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SIMSSA Tools</a:t>
            </a:r>
          </a:p>
        </p:txBody>
      </p:sp>
      <p:sp>
        <p:nvSpPr>
          <p:cNvPr id="5" name="Freeform 4"/>
          <p:cNvSpPr/>
          <p:nvPr/>
        </p:nvSpPr>
        <p:spPr>
          <a:xfrm>
            <a:off x="433137"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buNone/>
            </a:pPr>
            <a:r>
              <a:rPr lang="en-US" sz="1600" b="1" kern="1200" dirty="0"/>
              <a:t>Digitization</a:t>
            </a:r>
          </a:p>
          <a:p>
            <a:pPr lvl="0" algn="ctr" defTabSz="711200">
              <a:lnSpc>
                <a:spcPct val="90000"/>
              </a:lnSpc>
              <a:spcBef>
                <a:spcPct val="0"/>
              </a:spcBef>
              <a:spcAft>
                <a:spcPct val="35000"/>
              </a:spcAft>
              <a:buNone/>
            </a:pPr>
            <a:r>
              <a:rPr lang="en-US" sz="1600" b="0" kern="1200" dirty="0"/>
              <a:t>(DIY Book Scanner)</a:t>
            </a:r>
            <a:endParaRPr lang="en-US" sz="1600" kern="1200" dirty="0"/>
          </a:p>
        </p:txBody>
      </p:sp>
      <p:sp>
        <p:nvSpPr>
          <p:cNvPr id="10" name="Freeform 9"/>
          <p:cNvSpPr/>
          <p:nvPr/>
        </p:nvSpPr>
        <p:spPr>
          <a:xfrm>
            <a:off x="1935335" y="3426934"/>
            <a:ext cx="300131" cy="351097"/>
          </a:xfrm>
          <a:custGeom>
            <a:avLst/>
            <a:gdLst>
              <a:gd name="connsiteX0" fmla="*/ 0 w 300131"/>
              <a:gd name="connsiteY0" fmla="*/ 70219 h 351097"/>
              <a:gd name="connsiteX1" fmla="*/ 150066 w 300131"/>
              <a:gd name="connsiteY1" fmla="*/ 70219 h 351097"/>
              <a:gd name="connsiteX2" fmla="*/ 150066 w 300131"/>
              <a:gd name="connsiteY2" fmla="*/ 0 h 351097"/>
              <a:gd name="connsiteX3" fmla="*/ 300131 w 300131"/>
              <a:gd name="connsiteY3" fmla="*/ 175549 h 351097"/>
              <a:gd name="connsiteX4" fmla="*/ 150066 w 300131"/>
              <a:gd name="connsiteY4" fmla="*/ 351097 h 351097"/>
              <a:gd name="connsiteX5" fmla="*/ 150066 w 300131"/>
              <a:gd name="connsiteY5" fmla="*/ 280878 h 351097"/>
              <a:gd name="connsiteX6" fmla="*/ 0 w 300131"/>
              <a:gd name="connsiteY6" fmla="*/ 280878 h 351097"/>
              <a:gd name="connsiteX7" fmla="*/ 0 w 300131"/>
              <a:gd name="connsiteY7" fmla="*/ 70219 h 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31" h="351097">
                <a:moveTo>
                  <a:pt x="0" y="70219"/>
                </a:moveTo>
                <a:lnTo>
                  <a:pt x="150066" y="70219"/>
                </a:lnTo>
                <a:lnTo>
                  <a:pt x="150066" y="0"/>
                </a:lnTo>
                <a:lnTo>
                  <a:pt x="300131" y="175549"/>
                </a:lnTo>
                <a:lnTo>
                  <a:pt x="150066" y="351097"/>
                </a:lnTo>
                <a:lnTo>
                  <a:pt x="150066" y="280878"/>
                </a:lnTo>
                <a:lnTo>
                  <a:pt x="0" y="280878"/>
                </a:lnTo>
                <a:lnTo>
                  <a:pt x="0" y="70219"/>
                </a:lnTo>
                <a:close/>
              </a:path>
            </a:pathLst>
          </a:custGeom>
          <a:solidFill>
            <a:schemeClr val="accent2">
              <a:lumMod val="20000"/>
              <a:lumOff val="80000"/>
            </a:schemeClr>
          </a:solidFill>
          <a:ln w="3175">
            <a:solidFill>
              <a:schemeClr val="tx1">
                <a:lumMod val="75000"/>
                <a:lumOff val="25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0219" rIns="90039" bIns="70219" numCol="1" spcCol="1270" anchor="ctr" anchorCtr="0">
            <a:noAutofit/>
          </a:bodyPr>
          <a:lstStyle/>
          <a:p>
            <a:pPr lvl="0" algn="ctr" defTabSz="577850">
              <a:lnSpc>
                <a:spcPct val="90000"/>
              </a:lnSpc>
              <a:spcBef>
                <a:spcPct val="0"/>
              </a:spcBef>
              <a:spcAft>
                <a:spcPct val="35000"/>
              </a:spcAft>
            </a:pPr>
            <a:endParaRPr lang="en-US" sz="1300" kern="1200"/>
          </a:p>
        </p:txBody>
      </p:sp>
      <p:sp>
        <p:nvSpPr>
          <p:cNvPr id="11" name="Freeform 10"/>
          <p:cNvSpPr/>
          <p:nvPr/>
        </p:nvSpPr>
        <p:spPr>
          <a:xfrm>
            <a:off x="2415139"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buNone/>
            </a:pPr>
            <a:r>
              <a:rPr lang="en-US" sz="1600" b="1" kern="1200" dirty="0"/>
              <a:t>Document Segmentation </a:t>
            </a:r>
          </a:p>
          <a:p>
            <a:pPr lvl="0" algn="ctr" defTabSz="711200">
              <a:lnSpc>
                <a:spcPct val="90000"/>
              </a:lnSpc>
              <a:spcBef>
                <a:spcPct val="0"/>
              </a:spcBef>
              <a:spcAft>
                <a:spcPct val="35000"/>
              </a:spcAft>
              <a:buNone/>
            </a:pPr>
            <a:r>
              <a:rPr lang="en-US" sz="1600" b="0" kern="1200" dirty="0"/>
              <a:t>(</a:t>
            </a:r>
            <a:r>
              <a:rPr lang="en-US" sz="1600" b="0" kern="1200" dirty="0" err="1"/>
              <a:t>Pixel.js</a:t>
            </a:r>
            <a:r>
              <a:rPr lang="en-US" sz="1600" b="0" kern="1200" dirty="0"/>
              <a:t> &amp; Calvo's Method)</a:t>
            </a:r>
            <a:endParaRPr lang="en-US" sz="1600" kern="1200" dirty="0"/>
          </a:p>
        </p:txBody>
      </p:sp>
      <p:sp>
        <p:nvSpPr>
          <p:cNvPr id="12" name="Freeform 11"/>
          <p:cNvSpPr/>
          <p:nvPr/>
        </p:nvSpPr>
        <p:spPr>
          <a:xfrm>
            <a:off x="3972426" y="3426934"/>
            <a:ext cx="300131" cy="351097"/>
          </a:xfrm>
          <a:custGeom>
            <a:avLst/>
            <a:gdLst>
              <a:gd name="connsiteX0" fmla="*/ 0 w 300131"/>
              <a:gd name="connsiteY0" fmla="*/ 70219 h 351097"/>
              <a:gd name="connsiteX1" fmla="*/ 150066 w 300131"/>
              <a:gd name="connsiteY1" fmla="*/ 70219 h 351097"/>
              <a:gd name="connsiteX2" fmla="*/ 150066 w 300131"/>
              <a:gd name="connsiteY2" fmla="*/ 0 h 351097"/>
              <a:gd name="connsiteX3" fmla="*/ 300131 w 300131"/>
              <a:gd name="connsiteY3" fmla="*/ 175549 h 351097"/>
              <a:gd name="connsiteX4" fmla="*/ 150066 w 300131"/>
              <a:gd name="connsiteY4" fmla="*/ 351097 h 351097"/>
              <a:gd name="connsiteX5" fmla="*/ 150066 w 300131"/>
              <a:gd name="connsiteY5" fmla="*/ 280878 h 351097"/>
              <a:gd name="connsiteX6" fmla="*/ 0 w 300131"/>
              <a:gd name="connsiteY6" fmla="*/ 280878 h 351097"/>
              <a:gd name="connsiteX7" fmla="*/ 0 w 300131"/>
              <a:gd name="connsiteY7" fmla="*/ 70219 h 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31" h="351097">
                <a:moveTo>
                  <a:pt x="0" y="70219"/>
                </a:moveTo>
                <a:lnTo>
                  <a:pt x="150066" y="70219"/>
                </a:lnTo>
                <a:lnTo>
                  <a:pt x="150066" y="0"/>
                </a:lnTo>
                <a:lnTo>
                  <a:pt x="300131" y="175549"/>
                </a:lnTo>
                <a:lnTo>
                  <a:pt x="150066" y="351097"/>
                </a:lnTo>
                <a:lnTo>
                  <a:pt x="150066" y="280878"/>
                </a:lnTo>
                <a:lnTo>
                  <a:pt x="0" y="280878"/>
                </a:lnTo>
                <a:lnTo>
                  <a:pt x="0" y="70219"/>
                </a:lnTo>
                <a:close/>
              </a:path>
            </a:pathLst>
          </a:custGeom>
          <a:solidFill>
            <a:schemeClr val="accent5">
              <a:lumMod val="20000"/>
              <a:lumOff val="80000"/>
            </a:schemeClr>
          </a:solidFill>
          <a:ln w="3175">
            <a:solidFill>
              <a:schemeClr val="tx1">
                <a:lumMod val="75000"/>
                <a:lumOff val="25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0219" rIns="90039" bIns="70219" numCol="1" spcCol="1270" anchor="ctr" anchorCtr="0">
            <a:noAutofit/>
          </a:bodyPr>
          <a:lstStyle/>
          <a:p>
            <a:pPr lvl="0" algn="ctr" defTabSz="577850">
              <a:lnSpc>
                <a:spcPct val="90000"/>
              </a:lnSpc>
              <a:spcBef>
                <a:spcPct val="0"/>
              </a:spcBef>
              <a:spcAft>
                <a:spcPct val="35000"/>
              </a:spcAft>
            </a:pPr>
            <a:endParaRPr lang="en-US" sz="1300" kern="1200"/>
          </a:p>
        </p:txBody>
      </p:sp>
      <p:sp>
        <p:nvSpPr>
          <p:cNvPr id="13" name="Freeform 12"/>
          <p:cNvSpPr/>
          <p:nvPr/>
        </p:nvSpPr>
        <p:spPr>
          <a:xfrm>
            <a:off x="4397141"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pPr>
            <a:r>
              <a:rPr lang="en-US" sz="1600" b="1" kern="1200" dirty="0"/>
              <a:t>Symbol Recognition </a:t>
            </a:r>
          </a:p>
          <a:p>
            <a:pPr lvl="0" algn="ctr" defTabSz="711200">
              <a:lnSpc>
                <a:spcPct val="90000"/>
              </a:lnSpc>
              <a:spcBef>
                <a:spcPct val="0"/>
              </a:spcBef>
              <a:spcAft>
                <a:spcPct val="35000"/>
              </a:spcAft>
              <a:buNone/>
            </a:pPr>
            <a:r>
              <a:rPr lang="en-US" sz="1600" kern="1200" dirty="0"/>
              <a:t>(Interactive Classifier)</a:t>
            </a:r>
            <a:endParaRPr lang="en-US" sz="1600" b="1" kern="1200" dirty="0"/>
          </a:p>
        </p:txBody>
      </p:sp>
      <p:sp>
        <p:nvSpPr>
          <p:cNvPr id="14" name="Freeform 13"/>
          <p:cNvSpPr/>
          <p:nvPr/>
        </p:nvSpPr>
        <p:spPr>
          <a:xfrm>
            <a:off x="5954428" y="3426934"/>
            <a:ext cx="300131" cy="351097"/>
          </a:xfrm>
          <a:custGeom>
            <a:avLst/>
            <a:gdLst>
              <a:gd name="connsiteX0" fmla="*/ 0 w 300131"/>
              <a:gd name="connsiteY0" fmla="*/ 70219 h 351097"/>
              <a:gd name="connsiteX1" fmla="*/ 150066 w 300131"/>
              <a:gd name="connsiteY1" fmla="*/ 70219 h 351097"/>
              <a:gd name="connsiteX2" fmla="*/ 150066 w 300131"/>
              <a:gd name="connsiteY2" fmla="*/ 0 h 351097"/>
              <a:gd name="connsiteX3" fmla="*/ 300131 w 300131"/>
              <a:gd name="connsiteY3" fmla="*/ 175549 h 351097"/>
              <a:gd name="connsiteX4" fmla="*/ 150066 w 300131"/>
              <a:gd name="connsiteY4" fmla="*/ 351097 h 351097"/>
              <a:gd name="connsiteX5" fmla="*/ 150066 w 300131"/>
              <a:gd name="connsiteY5" fmla="*/ 280878 h 351097"/>
              <a:gd name="connsiteX6" fmla="*/ 0 w 300131"/>
              <a:gd name="connsiteY6" fmla="*/ 280878 h 351097"/>
              <a:gd name="connsiteX7" fmla="*/ 0 w 300131"/>
              <a:gd name="connsiteY7" fmla="*/ 70219 h 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31" h="351097">
                <a:moveTo>
                  <a:pt x="0" y="70219"/>
                </a:moveTo>
                <a:lnTo>
                  <a:pt x="150066" y="70219"/>
                </a:lnTo>
                <a:lnTo>
                  <a:pt x="150066" y="0"/>
                </a:lnTo>
                <a:lnTo>
                  <a:pt x="300131" y="175549"/>
                </a:lnTo>
                <a:lnTo>
                  <a:pt x="150066" y="351097"/>
                </a:lnTo>
                <a:lnTo>
                  <a:pt x="150066" y="280878"/>
                </a:lnTo>
                <a:lnTo>
                  <a:pt x="0" y="280878"/>
                </a:lnTo>
                <a:lnTo>
                  <a:pt x="0" y="70219"/>
                </a:lnTo>
                <a:close/>
              </a:path>
            </a:pathLst>
          </a:custGeom>
          <a:solidFill>
            <a:schemeClr val="accent5">
              <a:lumMod val="20000"/>
              <a:lumOff val="80000"/>
            </a:schemeClr>
          </a:solidFill>
          <a:ln w="3175">
            <a:solidFill>
              <a:schemeClr val="tx1">
                <a:lumMod val="75000"/>
                <a:lumOff val="25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0219" rIns="90039" bIns="70219" numCol="1" spcCol="1270" anchor="ctr" anchorCtr="0">
            <a:noAutofit/>
          </a:bodyPr>
          <a:lstStyle/>
          <a:p>
            <a:pPr lvl="0" algn="ctr" defTabSz="577850">
              <a:lnSpc>
                <a:spcPct val="90000"/>
              </a:lnSpc>
              <a:spcBef>
                <a:spcPct val="0"/>
              </a:spcBef>
              <a:spcAft>
                <a:spcPct val="35000"/>
              </a:spcAft>
            </a:pPr>
            <a:endParaRPr lang="en-US" sz="1300" kern="1200"/>
          </a:p>
        </p:txBody>
      </p:sp>
      <p:sp>
        <p:nvSpPr>
          <p:cNvPr id="15" name="Freeform 14"/>
          <p:cNvSpPr/>
          <p:nvPr/>
        </p:nvSpPr>
        <p:spPr>
          <a:xfrm>
            <a:off x="6379143"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pPr>
            <a:r>
              <a:rPr lang="en-US" sz="1600" b="1" kern="1200" dirty="0"/>
              <a:t>Pitch Finding</a:t>
            </a:r>
          </a:p>
        </p:txBody>
      </p:sp>
      <p:sp>
        <p:nvSpPr>
          <p:cNvPr id="16" name="Freeform 15"/>
          <p:cNvSpPr/>
          <p:nvPr/>
        </p:nvSpPr>
        <p:spPr>
          <a:xfrm>
            <a:off x="7936430" y="3426934"/>
            <a:ext cx="300131" cy="351097"/>
          </a:xfrm>
          <a:custGeom>
            <a:avLst/>
            <a:gdLst>
              <a:gd name="connsiteX0" fmla="*/ 0 w 300131"/>
              <a:gd name="connsiteY0" fmla="*/ 70219 h 351097"/>
              <a:gd name="connsiteX1" fmla="*/ 150066 w 300131"/>
              <a:gd name="connsiteY1" fmla="*/ 70219 h 351097"/>
              <a:gd name="connsiteX2" fmla="*/ 150066 w 300131"/>
              <a:gd name="connsiteY2" fmla="*/ 0 h 351097"/>
              <a:gd name="connsiteX3" fmla="*/ 300131 w 300131"/>
              <a:gd name="connsiteY3" fmla="*/ 175549 h 351097"/>
              <a:gd name="connsiteX4" fmla="*/ 150066 w 300131"/>
              <a:gd name="connsiteY4" fmla="*/ 351097 h 351097"/>
              <a:gd name="connsiteX5" fmla="*/ 150066 w 300131"/>
              <a:gd name="connsiteY5" fmla="*/ 280878 h 351097"/>
              <a:gd name="connsiteX6" fmla="*/ 0 w 300131"/>
              <a:gd name="connsiteY6" fmla="*/ 280878 h 351097"/>
              <a:gd name="connsiteX7" fmla="*/ 0 w 300131"/>
              <a:gd name="connsiteY7" fmla="*/ 70219 h 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31" h="351097">
                <a:moveTo>
                  <a:pt x="0" y="70219"/>
                </a:moveTo>
                <a:lnTo>
                  <a:pt x="150066" y="70219"/>
                </a:lnTo>
                <a:lnTo>
                  <a:pt x="150066" y="0"/>
                </a:lnTo>
                <a:lnTo>
                  <a:pt x="300131" y="175549"/>
                </a:lnTo>
                <a:lnTo>
                  <a:pt x="150066" y="351097"/>
                </a:lnTo>
                <a:lnTo>
                  <a:pt x="150066" y="280878"/>
                </a:lnTo>
                <a:lnTo>
                  <a:pt x="0" y="280878"/>
                </a:lnTo>
                <a:lnTo>
                  <a:pt x="0" y="70219"/>
                </a:lnTo>
                <a:close/>
              </a:path>
            </a:pathLst>
          </a:custGeom>
          <a:solidFill>
            <a:schemeClr val="accent5">
              <a:lumMod val="20000"/>
              <a:lumOff val="80000"/>
            </a:schemeClr>
          </a:solidFill>
          <a:ln w="3175">
            <a:solidFill>
              <a:schemeClr val="tx1">
                <a:lumMod val="75000"/>
                <a:lumOff val="25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0219" rIns="90039" bIns="70219" numCol="1" spcCol="1270" anchor="ctr" anchorCtr="0">
            <a:noAutofit/>
          </a:bodyPr>
          <a:lstStyle/>
          <a:p>
            <a:pPr lvl="0" algn="ctr" defTabSz="577850">
              <a:lnSpc>
                <a:spcPct val="90000"/>
              </a:lnSpc>
              <a:spcBef>
                <a:spcPct val="0"/>
              </a:spcBef>
              <a:spcAft>
                <a:spcPct val="35000"/>
              </a:spcAft>
            </a:pPr>
            <a:endParaRPr lang="en-US" sz="1300" kern="1200"/>
          </a:p>
        </p:txBody>
      </p:sp>
      <p:sp>
        <p:nvSpPr>
          <p:cNvPr id="17" name="Freeform 16"/>
          <p:cNvSpPr/>
          <p:nvPr/>
        </p:nvSpPr>
        <p:spPr>
          <a:xfrm>
            <a:off x="8361145"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pPr>
            <a:r>
              <a:rPr lang="en-US" sz="1600" b="1" kern="1200" dirty="0"/>
              <a:t>Correction</a:t>
            </a:r>
            <a:endParaRPr lang="en-US" sz="1600" b="0" kern="1200" dirty="0"/>
          </a:p>
        </p:txBody>
      </p:sp>
      <p:sp>
        <p:nvSpPr>
          <p:cNvPr id="18" name="Freeform 17"/>
          <p:cNvSpPr/>
          <p:nvPr/>
        </p:nvSpPr>
        <p:spPr>
          <a:xfrm>
            <a:off x="9973521" y="3426934"/>
            <a:ext cx="300131" cy="351097"/>
          </a:xfrm>
          <a:custGeom>
            <a:avLst/>
            <a:gdLst>
              <a:gd name="connsiteX0" fmla="*/ 0 w 300131"/>
              <a:gd name="connsiteY0" fmla="*/ 70219 h 351097"/>
              <a:gd name="connsiteX1" fmla="*/ 150066 w 300131"/>
              <a:gd name="connsiteY1" fmla="*/ 70219 h 351097"/>
              <a:gd name="connsiteX2" fmla="*/ 150066 w 300131"/>
              <a:gd name="connsiteY2" fmla="*/ 0 h 351097"/>
              <a:gd name="connsiteX3" fmla="*/ 300131 w 300131"/>
              <a:gd name="connsiteY3" fmla="*/ 175549 h 351097"/>
              <a:gd name="connsiteX4" fmla="*/ 150066 w 300131"/>
              <a:gd name="connsiteY4" fmla="*/ 351097 h 351097"/>
              <a:gd name="connsiteX5" fmla="*/ 150066 w 300131"/>
              <a:gd name="connsiteY5" fmla="*/ 280878 h 351097"/>
              <a:gd name="connsiteX6" fmla="*/ 0 w 300131"/>
              <a:gd name="connsiteY6" fmla="*/ 280878 h 351097"/>
              <a:gd name="connsiteX7" fmla="*/ 0 w 300131"/>
              <a:gd name="connsiteY7" fmla="*/ 70219 h 351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131" h="351097">
                <a:moveTo>
                  <a:pt x="0" y="70219"/>
                </a:moveTo>
                <a:lnTo>
                  <a:pt x="150066" y="70219"/>
                </a:lnTo>
                <a:lnTo>
                  <a:pt x="150066" y="0"/>
                </a:lnTo>
                <a:lnTo>
                  <a:pt x="300131" y="175549"/>
                </a:lnTo>
                <a:lnTo>
                  <a:pt x="150066" y="351097"/>
                </a:lnTo>
                <a:lnTo>
                  <a:pt x="150066" y="280878"/>
                </a:lnTo>
                <a:lnTo>
                  <a:pt x="0" y="280878"/>
                </a:lnTo>
                <a:lnTo>
                  <a:pt x="0" y="70219"/>
                </a:lnTo>
                <a:close/>
              </a:path>
            </a:pathLst>
          </a:custGeom>
          <a:solidFill>
            <a:schemeClr val="accent2">
              <a:lumMod val="20000"/>
              <a:lumOff val="80000"/>
            </a:schemeClr>
          </a:solidFill>
          <a:ln w="3175">
            <a:solidFill>
              <a:schemeClr val="tx1">
                <a:lumMod val="75000"/>
                <a:lumOff val="25000"/>
              </a:schemeClr>
            </a:solidFill>
          </a:ln>
        </p:spPr>
        <p:style>
          <a:lnRef idx="0">
            <a:scrgbClr r="0" g="0" b="0"/>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70219" rIns="90039" bIns="70219" numCol="1" spcCol="1270" anchor="ctr" anchorCtr="0">
            <a:noAutofit/>
          </a:bodyPr>
          <a:lstStyle/>
          <a:p>
            <a:pPr lvl="0" algn="ctr" defTabSz="577850">
              <a:lnSpc>
                <a:spcPct val="90000"/>
              </a:lnSpc>
              <a:spcBef>
                <a:spcPct val="0"/>
              </a:spcBef>
              <a:spcAft>
                <a:spcPct val="35000"/>
              </a:spcAft>
            </a:pPr>
            <a:endParaRPr lang="en-US" sz="1300" kern="1200"/>
          </a:p>
        </p:txBody>
      </p:sp>
      <p:sp>
        <p:nvSpPr>
          <p:cNvPr id="19" name="Freeform 18"/>
          <p:cNvSpPr/>
          <p:nvPr/>
        </p:nvSpPr>
        <p:spPr>
          <a:xfrm>
            <a:off x="10343147" y="2883496"/>
            <a:ext cx="1415715" cy="1437974"/>
          </a:xfrm>
          <a:custGeom>
            <a:avLst/>
            <a:gdLst>
              <a:gd name="connsiteX0" fmla="*/ 0 w 1415715"/>
              <a:gd name="connsiteY0" fmla="*/ 141572 h 1437974"/>
              <a:gd name="connsiteX1" fmla="*/ 141572 w 1415715"/>
              <a:gd name="connsiteY1" fmla="*/ 0 h 1437974"/>
              <a:gd name="connsiteX2" fmla="*/ 1274144 w 1415715"/>
              <a:gd name="connsiteY2" fmla="*/ 0 h 1437974"/>
              <a:gd name="connsiteX3" fmla="*/ 1415716 w 1415715"/>
              <a:gd name="connsiteY3" fmla="*/ 141572 h 1437974"/>
              <a:gd name="connsiteX4" fmla="*/ 1415715 w 1415715"/>
              <a:gd name="connsiteY4" fmla="*/ 1296403 h 1437974"/>
              <a:gd name="connsiteX5" fmla="*/ 1274143 w 1415715"/>
              <a:gd name="connsiteY5" fmla="*/ 1437975 h 1437974"/>
              <a:gd name="connsiteX6" fmla="*/ 141572 w 1415715"/>
              <a:gd name="connsiteY6" fmla="*/ 1437974 h 1437974"/>
              <a:gd name="connsiteX7" fmla="*/ 0 w 1415715"/>
              <a:gd name="connsiteY7" fmla="*/ 1296402 h 1437974"/>
              <a:gd name="connsiteX8" fmla="*/ 0 w 1415715"/>
              <a:gd name="connsiteY8" fmla="*/ 141572 h 143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5715" h="1437974">
                <a:moveTo>
                  <a:pt x="0" y="141572"/>
                </a:moveTo>
                <a:cubicBezTo>
                  <a:pt x="0" y="63384"/>
                  <a:pt x="63384" y="0"/>
                  <a:pt x="141572" y="0"/>
                </a:cubicBezTo>
                <a:lnTo>
                  <a:pt x="1274144" y="0"/>
                </a:lnTo>
                <a:cubicBezTo>
                  <a:pt x="1352332" y="0"/>
                  <a:pt x="1415716" y="63384"/>
                  <a:pt x="1415716" y="141572"/>
                </a:cubicBezTo>
                <a:cubicBezTo>
                  <a:pt x="1415716" y="526516"/>
                  <a:pt x="1415715" y="911459"/>
                  <a:pt x="1415715" y="1296403"/>
                </a:cubicBezTo>
                <a:cubicBezTo>
                  <a:pt x="1415715" y="1374591"/>
                  <a:pt x="1352331" y="1437975"/>
                  <a:pt x="1274143" y="1437975"/>
                </a:cubicBezTo>
                <a:lnTo>
                  <a:pt x="141572" y="1437974"/>
                </a:lnTo>
                <a:cubicBezTo>
                  <a:pt x="63384" y="1437974"/>
                  <a:pt x="0" y="1374590"/>
                  <a:pt x="0" y="1296402"/>
                </a:cubicBezTo>
                <a:lnTo>
                  <a:pt x="0" y="141572"/>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02425" tIns="102425" rIns="102425" bIns="102425" numCol="1" spcCol="1270" anchor="ctr" anchorCtr="0">
            <a:noAutofit/>
          </a:bodyPr>
          <a:lstStyle/>
          <a:p>
            <a:pPr lvl="0" algn="ctr" defTabSz="711200">
              <a:lnSpc>
                <a:spcPct val="90000"/>
              </a:lnSpc>
              <a:spcBef>
                <a:spcPct val="0"/>
              </a:spcBef>
              <a:spcAft>
                <a:spcPct val="35000"/>
              </a:spcAft>
            </a:pPr>
            <a:r>
              <a:rPr lang="en-US" sz="1600" b="1" kern="1200" dirty="0"/>
              <a:t>Mensural Scoring-up Tool</a:t>
            </a:r>
          </a:p>
        </p:txBody>
      </p:sp>
      <p:sp>
        <p:nvSpPr>
          <p:cNvPr id="24" name="Slide Number Placeholder 23">
            <a:extLst>
              <a:ext uri="{FF2B5EF4-FFF2-40B4-BE49-F238E27FC236}">
                <a16:creationId xmlns:a16="http://schemas.microsoft.com/office/drawing/2014/main" xmlns="" id="{1C175387-146C-F847-9E19-BC04D6C1DF50}"/>
              </a:ext>
            </a:extLst>
          </p:cNvPr>
          <p:cNvSpPr>
            <a:spLocks noGrp="1"/>
          </p:cNvSpPr>
          <p:nvPr>
            <p:ph type="sldNum" sz="quarter" idx="12"/>
          </p:nvPr>
        </p:nvSpPr>
        <p:spPr/>
        <p:txBody>
          <a:bodyPr/>
          <a:lstStyle/>
          <a:p>
            <a:fld id="{FEB79235-E426-D04C-BD5A-D6C3FB9C44CE}" type="slidenum">
              <a:rPr lang="en-US" smtClean="0"/>
              <a:t>11</a:t>
            </a:fld>
            <a:endParaRPr lang="en-US"/>
          </a:p>
        </p:txBody>
      </p:sp>
      <p:sp>
        <p:nvSpPr>
          <p:cNvPr id="7" name="TextBox 6">
            <a:extLst>
              <a:ext uri="{FF2B5EF4-FFF2-40B4-BE49-F238E27FC236}">
                <a16:creationId xmlns:a16="http://schemas.microsoft.com/office/drawing/2014/main" xmlns="" id="{A9C85D22-C558-604D-92B8-E9B72E811910}"/>
              </a:ext>
            </a:extLst>
          </p:cNvPr>
          <p:cNvSpPr txBox="1"/>
          <p:nvPr/>
        </p:nvSpPr>
        <p:spPr>
          <a:xfrm>
            <a:off x="4358668" y="2066100"/>
            <a:ext cx="1495298" cy="584775"/>
          </a:xfrm>
          <a:prstGeom prst="rect">
            <a:avLst/>
          </a:prstGeom>
          <a:solidFill>
            <a:schemeClr val="bg1"/>
          </a:solidFill>
          <a:ln>
            <a:solidFill>
              <a:schemeClr val="accent5">
                <a:lumMod val="75000"/>
              </a:schemeClr>
            </a:solidFill>
          </a:ln>
        </p:spPr>
        <p:txBody>
          <a:bodyPr wrap="square" rtlCol="0">
            <a:spAutoFit/>
          </a:bodyPr>
          <a:lstStyle/>
          <a:p>
            <a:pPr marL="285750" indent="-285750">
              <a:buFont typeface="Wingdings" charset="2"/>
              <a:buChar char="Ø"/>
            </a:pPr>
            <a:r>
              <a:rPr lang="en-US" sz="1600" b="1" dirty="0">
                <a:solidFill>
                  <a:schemeClr val="accent5">
                    <a:lumMod val="75000"/>
                  </a:schemeClr>
                </a:solidFill>
              </a:rPr>
              <a:t>Note shape </a:t>
            </a:r>
            <a:r>
              <a:rPr lang="en-US" sz="1600" dirty="0">
                <a:solidFill>
                  <a:schemeClr val="accent5">
                    <a:lumMod val="75000"/>
                  </a:schemeClr>
                </a:solidFill>
              </a:rPr>
              <a:t>@</a:t>
            </a:r>
            <a:r>
              <a:rPr lang="en-US" sz="1600" dirty="0" err="1">
                <a:solidFill>
                  <a:schemeClr val="accent5">
                    <a:lumMod val="75000"/>
                  </a:schemeClr>
                </a:solidFill>
              </a:rPr>
              <a:t>dur</a:t>
            </a:r>
            <a:endParaRPr lang="en-US" sz="1600" dirty="0">
              <a:solidFill>
                <a:schemeClr val="accent5">
                  <a:lumMod val="75000"/>
                </a:schemeClr>
              </a:solidFill>
            </a:endParaRPr>
          </a:p>
        </p:txBody>
      </p:sp>
      <p:sp>
        <p:nvSpPr>
          <p:cNvPr id="8" name="TextBox 7">
            <a:extLst>
              <a:ext uri="{FF2B5EF4-FFF2-40B4-BE49-F238E27FC236}">
                <a16:creationId xmlns:a16="http://schemas.microsoft.com/office/drawing/2014/main" xmlns="" id="{41F13658-CF56-8A42-9A2E-2FA2D608D9C4}"/>
              </a:ext>
            </a:extLst>
          </p:cNvPr>
          <p:cNvSpPr txBox="1"/>
          <p:nvPr/>
        </p:nvSpPr>
        <p:spPr>
          <a:xfrm>
            <a:off x="6348712" y="2066100"/>
            <a:ext cx="1495297" cy="584775"/>
          </a:xfrm>
          <a:prstGeom prst="rect">
            <a:avLst/>
          </a:prstGeom>
          <a:solidFill>
            <a:schemeClr val="bg1"/>
          </a:solidFill>
          <a:ln>
            <a:solidFill>
              <a:schemeClr val="accent5">
                <a:lumMod val="75000"/>
              </a:schemeClr>
            </a:solidFill>
          </a:ln>
        </p:spPr>
        <p:txBody>
          <a:bodyPr wrap="square" rtlCol="0">
            <a:spAutoFit/>
          </a:bodyPr>
          <a:lstStyle/>
          <a:p>
            <a:pPr marL="285750" indent="-285750">
              <a:buFont typeface="Wingdings" charset="2"/>
              <a:buChar char="Ø"/>
            </a:pPr>
            <a:r>
              <a:rPr lang="en-US" sz="1600" b="1" dirty="0">
                <a:solidFill>
                  <a:schemeClr val="accent5">
                    <a:lumMod val="75000"/>
                  </a:schemeClr>
                </a:solidFill>
              </a:rPr>
              <a:t>Pitch</a:t>
            </a:r>
          </a:p>
          <a:p>
            <a:r>
              <a:rPr lang="en-US" sz="1600" dirty="0">
                <a:solidFill>
                  <a:schemeClr val="accent5">
                    <a:lumMod val="75000"/>
                  </a:schemeClr>
                </a:solidFill>
              </a:rPr>
              <a:t>@</a:t>
            </a:r>
            <a:r>
              <a:rPr lang="en-US" sz="1600" dirty="0" err="1">
                <a:solidFill>
                  <a:schemeClr val="accent5">
                    <a:lumMod val="75000"/>
                  </a:schemeClr>
                </a:solidFill>
              </a:rPr>
              <a:t>pname</a:t>
            </a:r>
            <a:r>
              <a:rPr lang="en-US" sz="1600" dirty="0">
                <a:solidFill>
                  <a:schemeClr val="accent5">
                    <a:lumMod val="75000"/>
                  </a:schemeClr>
                </a:solidFill>
              </a:rPr>
              <a:t>, @</a:t>
            </a:r>
            <a:r>
              <a:rPr lang="en-US" sz="1600" dirty="0" err="1">
                <a:solidFill>
                  <a:schemeClr val="accent5">
                    <a:lumMod val="75000"/>
                  </a:schemeClr>
                </a:solidFill>
              </a:rPr>
              <a:t>oct</a:t>
            </a:r>
            <a:endParaRPr lang="en-US" sz="1600" dirty="0">
              <a:solidFill>
                <a:schemeClr val="accent5">
                  <a:lumMod val="75000"/>
                </a:schemeClr>
              </a:solidFill>
            </a:endParaRPr>
          </a:p>
        </p:txBody>
      </p:sp>
      <p:sp>
        <p:nvSpPr>
          <p:cNvPr id="9" name="TextBox 8">
            <a:extLst>
              <a:ext uri="{FF2B5EF4-FFF2-40B4-BE49-F238E27FC236}">
                <a16:creationId xmlns:a16="http://schemas.microsoft.com/office/drawing/2014/main" xmlns="" id="{41F13658-CF56-8A42-9A2E-2FA2D608D9C4}"/>
              </a:ext>
            </a:extLst>
          </p:cNvPr>
          <p:cNvSpPr txBox="1"/>
          <p:nvPr/>
        </p:nvSpPr>
        <p:spPr>
          <a:xfrm>
            <a:off x="9982200" y="4523314"/>
            <a:ext cx="1777581" cy="1231106"/>
          </a:xfrm>
          <a:prstGeom prst="rect">
            <a:avLst/>
          </a:prstGeom>
          <a:solidFill>
            <a:schemeClr val="bg1"/>
          </a:solidFill>
          <a:ln>
            <a:solidFill>
              <a:schemeClr val="accent2"/>
            </a:solidFill>
          </a:ln>
        </p:spPr>
        <p:txBody>
          <a:bodyPr wrap="square" rtlCol="0">
            <a:spAutoFit/>
          </a:bodyPr>
          <a:lstStyle/>
          <a:p>
            <a:pPr marL="285750" indent="-285750">
              <a:buFont typeface="Wingdings" charset="2"/>
              <a:buChar char="Ø"/>
            </a:pPr>
            <a:r>
              <a:rPr lang="en-US" sz="1600" b="1" dirty="0">
                <a:solidFill>
                  <a:schemeClr val="accent2"/>
                </a:solidFill>
              </a:rPr>
              <a:t>Duration</a:t>
            </a:r>
          </a:p>
          <a:p>
            <a:pPr marL="285750" indent="-285750">
              <a:buFont typeface="Courier New" charset="0"/>
              <a:buChar char="o"/>
            </a:pPr>
            <a:r>
              <a:rPr lang="en-US" sz="1400" dirty="0">
                <a:solidFill>
                  <a:schemeClr val="accent2"/>
                </a:solidFill>
              </a:rPr>
              <a:t>Perfect</a:t>
            </a:r>
          </a:p>
          <a:p>
            <a:pPr marL="285750" indent="-285750">
              <a:buFont typeface="Courier New" charset="0"/>
              <a:buChar char="o"/>
            </a:pPr>
            <a:r>
              <a:rPr lang="en-US" sz="1400" dirty="0">
                <a:solidFill>
                  <a:schemeClr val="accent2"/>
                </a:solidFill>
              </a:rPr>
              <a:t>Imperfect</a:t>
            </a:r>
          </a:p>
          <a:p>
            <a:pPr marL="285750" indent="-285750">
              <a:buFont typeface="Courier New" charset="0"/>
              <a:buChar char="o"/>
            </a:pPr>
            <a:r>
              <a:rPr lang="en-US" sz="1400" dirty="0">
                <a:solidFill>
                  <a:schemeClr val="accent2"/>
                </a:solidFill>
              </a:rPr>
              <a:t>Altered</a:t>
            </a:r>
          </a:p>
          <a:p>
            <a:r>
              <a:rPr lang="en-US" sz="1600" dirty="0">
                <a:solidFill>
                  <a:schemeClr val="accent2"/>
                </a:solidFill>
              </a:rPr>
              <a:t>@</a:t>
            </a:r>
            <a:r>
              <a:rPr lang="en-US" sz="1600" dirty="0" err="1">
                <a:solidFill>
                  <a:schemeClr val="accent2"/>
                </a:solidFill>
              </a:rPr>
              <a:t>num</a:t>
            </a:r>
            <a:r>
              <a:rPr lang="en-US" sz="1600" dirty="0">
                <a:solidFill>
                  <a:schemeClr val="accent2"/>
                </a:solidFill>
              </a:rPr>
              <a:t>, @</a:t>
            </a:r>
            <a:r>
              <a:rPr lang="en-US" sz="1600" dirty="0" err="1">
                <a:solidFill>
                  <a:schemeClr val="accent2"/>
                </a:solidFill>
              </a:rPr>
              <a:t>numbase</a:t>
            </a:r>
            <a:endParaRPr lang="en-US" sz="1600" dirty="0">
              <a:solidFill>
                <a:schemeClr val="accent2"/>
              </a:solidFill>
            </a:endParaRPr>
          </a:p>
        </p:txBody>
      </p:sp>
      <p:sp>
        <p:nvSpPr>
          <p:cNvPr id="3" name="Rounded Rectangle 2">
            <a:extLst>
              <a:ext uri="{FF2B5EF4-FFF2-40B4-BE49-F238E27FC236}">
                <a16:creationId xmlns:a16="http://schemas.microsoft.com/office/drawing/2014/main" xmlns="" id="{36C9CEE6-0334-4549-90EF-AF3439F738F7}"/>
              </a:ext>
            </a:extLst>
          </p:cNvPr>
          <p:cNvSpPr/>
          <p:nvPr/>
        </p:nvSpPr>
        <p:spPr>
          <a:xfrm>
            <a:off x="4303037" y="2724132"/>
            <a:ext cx="3571452" cy="1692000"/>
          </a:xfrm>
          <a:prstGeom prst="roundRect">
            <a:avLst/>
          </a:prstGeom>
          <a:noFill/>
          <a:ln w="5715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050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8" grpId="0" animBg="1"/>
      <p:bldP spid="19" grpId="0" animBg="1"/>
      <p:bldP spid="7" grpId="0" animBg="1"/>
      <p:bldP spid="8" grpId="0" animBg="1"/>
      <p:bldP spid="9"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Three Stages of the Project</a:t>
            </a:r>
          </a:p>
        </p:txBody>
      </p:sp>
      <p:sp>
        <p:nvSpPr>
          <p:cNvPr id="24" name="Slide Number Placeholder 23">
            <a:extLst>
              <a:ext uri="{FF2B5EF4-FFF2-40B4-BE49-F238E27FC236}">
                <a16:creationId xmlns:a16="http://schemas.microsoft.com/office/drawing/2014/main" xmlns="" id="{1C175387-146C-F847-9E19-BC04D6C1DF50}"/>
              </a:ext>
            </a:extLst>
          </p:cNvPr>
          <p:cNvSpPr>
            <a:spLocks noGrp="1"/>
          </p:cNvSpPr>
          <p:nvPr>
            <p:ph type="sldNum" sz="quarter" idx="12"/>
          </p:nvPr>
        </p:nvSpPr>
        <p:spPr/>
        <p:txBody>
          <a:bodyPr/>
          <a:lstStyle/>
          <a:p>
            <a:fld id="{FEB79235-E426-D04C-BD5A-D6C3FB9C44CE}" type="slidenum">
              <a:rPr lang="en-US" smtClean="0"/>
              <a:t>12</a:t>
            </a:fld>
            <a:endParaRPr lang="en-US"/>
          </a:p>
        </p:txBody>
      </p:sp>
      <p:graphicFrame>
        <p:nvGraphicFramePr>
          <p:cNvPr id="20" name="Diagram 19">
            <a:extLst>
              <a:ext uri="{FF2B5EF4-FFF2-40B4-BE49-F238E27FC236}">
                <a16:creationId xmlns:a16="http://schemas.microsoft.com/office/drawing/2014/main" xmlns="" id="{800441D0-05DB-5147-8F86-9DE37095F829}"/>
              </a:ext>
            </a:extLst>
          </p:cNvPr>
          <p:cNvGraphicFramePr/>
          <p:nvPr>
            <p:extLst>
              <p:ext uri="{D42A27DB-BD31-4B8C-83A1-F6EECF244321}">
                <p14:modId xmlns:p14="http://schemas.microsoft.com/office/powerpoint/2010/main" val="1255820950"/>
              </p:ext>
            </p:extLst>
          </p:nvPr>
        </p:nvGraphicFramePr>
        <p:xfrm>
          <a:off x="694063" y="2039616"/>
          <a:ext cx="10659737" cy="1518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16945" y="3966073"/>
            <a:ext cx="2886420" cy="646331"/>
          </a:xfrm>
          <a:prstGeom prst="rect">
            <a:avLst/>
          </a:prstGeom>
          <a:noFill/>
          <a:ln>
            <a:solidFill>
              <a:schemeClr val="tx1"/>
            </a:solidFill>
          </a:ln>
        </p:spPr>
        <p:txBody>
          <a:bodyPr wrap="square" rtlCol="0">
            <a:spAutoFit/>
          </a:bodyPr>
          <a:lstStyle/>
          <a:p>
            <a:pPr marL="285750" indent="-285750">
              <a:buFont typeface="Arial" charset="0"/>
              <a:buChar char="•"/>
            </a:pPr>
            <a:r>
              <a:rPr lang="en-US" dirty="0"/>
              <a:t>Lack of high-quality digital images</a:t>
            </a:r>
          </a:p>
        </p:txBody>
      </p:sp>
      <p:sp>
        <p:nvSpPr>
          <p:cNvPr id="22" name="TextBox 21"/>
          <p:cNvSpPr txBox="1"/>
          <p:nvPr/>
        </p:nvSpPr>
        <p:spPr>
          <a:xfrm>
            <a:off x="8610600" y="3987902"/>
            <a:ext cx="2743200" cy="646331"/>
          </a:xfrm>
          <a:prstGeom prst="rect">
            <a:avLst/>
          </a:prstGeom>
          <a:noFill/>
          <a:ln>
            <a:solidFill>
              <a:schemeClr val="tx1"/>
            </a:solidFill>
          </a:ln>
        </p:spPr>
        <p:txBody>
          <a:bodyPr wrap="square" rtlCol="0">
            <a:spAutoFit/>
          </a:bodyPr>
          <a:lstStyle/>
          <a:p>
            <a:pPr marL="285750" indent="-285750">
              <a:buFont typeface="Arial" charset="0"/>
              <a:buChar char="•"/>
            </a:pPr>
            <a:r>
              <a:rPr lang="en-US" dirty="0"/>
              <a:t>Notation style</a:t>
            </a:r>
          </a:p>
          <a:p>
            <a:pPr marL="285750" indent="-285750">
              <a:buFont typeface="Arial" charset="0"/>
              <a:buChar char="•"/>
            </a:pPr>
            <a:r>
              <a:rPr lang="en-US" dirty="0"/>
              <a:t>Layout</a:t>
            </a:r>
          </a:p>
        </p:txBody>
      </p:sp>
    </p:spTree>
    <p:extLst>
      <p:ext uri="{BB962C8B-B14F-4D97-AF65-F5344CB8AC3E}">
        <p14:creationId xmlns:p14="http://schemas.microsoft.com/office/powerpoint/2010/main" val="140028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Three Stages of the Project</a:t>
            </a:r>
          </a:p>
        </p:txBody>
      </p:sp>
      <p:sp>
        <p:nvSpPr>
          <p:cNvPr id="24" name="Slide Number Placeholder 23">
            <a:extLst>
              <a:ext uri="{FF2B5EF4-FFF2-40B4-BE49-F238E27FC236}">
                <a16:creationId xmlns:a16="http://schemas.microsoft.com/office/drawing/2014/main" xmlns="" id="{1C175387-146C-F847-9E19-BC04D6C1DF50}"/>
              </a:ext>
            </a:extLst>
          </p:cNvPr>
          <p:cNvSpPr>
            <a:spLocks noGrp="1"/>
          </p:cNvSpPr>
          <p:nvPr>
            <p:ph type="sldNum" sz="quarter" idx="12"/>
          </p:nvPr>
        </p:nvSpPr>
        <p:spPr/>
        <p:txBody>
          <a:bodyPr/>
          <a:lstStyle/>
          <a:p>
            <a:fld id="{FEB79235-E426-D04C-BD5A-D6C3FB9C44CE}" type="slidenum">
              <a:rPr lang="en-US" smtClean="0"/>
              <a:t>13</a:t>
            </a:fld>
            <a:endParaRPr lang="en-US"/>
          </a:p>
        </p:txBody>
      </p:sp>
      <p:graphicFrame>
        <p:nvGraphicFramePr>
          <p:cNvPr id="20" name="Diagram 19">
            <a:extLst>
              <a:ext uri="{FF2B5EF4-FFF2-40B4-BE49-F238E27FC236}">
                <a16:creationId xmlns:a16="http://schemas.microsoft.com/office/drawing/2014/main" xmlns="" id="{800441D0-05DB-5147-8F86-9DE37095F829}"/>
              </a:ext>
            </a:extLst>
          </p:cNvPr>
          <p:cNvGraphicFramePr/>
          <p:nvPr/>
        </p:nvGraphicFramePr>
        <p:xfrm>
          <a:off x="694063" y="2039616"/>
          <a:ext cx="10659737" cy="15188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p:cNvSpPr txBox="1"/>
          <p:nvPr/>
        </p:nvSpPr>
        <p:spPr>
          <a:xfrm>
            <a:off x="694063" y="3966073"/>
            <a:ext cx="2831335" cy="369332"/>
          </a:xfrm>
          <a:prstGeom prst="rect">
            <a:avLst/>
          </a:prstGeom>
          <a:noFill/>
          <a:ln>
            <a:solidFill>
              <a:schemeClr val="tx1"/>
            </a:solidFill>
          </a:ln>
        </p:spPr>
        <p:txBody>
          <a:bodyPr wrap="square" rtlCol="0">
            <a:spAutoFit/>
          </a:bodyPr>
          <a:lstStyle/>
          <a:p>
            <a:pPr algn="ctr"/>
            <a:r>
              <a:rPr lang="en-US" dirty="0"/>
              <a:t>Guatemala</a:t>
            </a:r>
          </a:p>
        </p:txBody>
      </p:sp>
      <p:sp>
        <p:nvSpPr>
          <p:cNvPr id="22" name="TextBox 21"/>
          <p:cNvSpPr txBox="1"/>
          <p:nvPr/>
        </p:nvSpPr>
        <p:spPr>
          <a:xfrm>
            <a:off x="4605051" y="3987902"/>
            <a:ext cx="6748749" cy="369332"/>
          </a:xfrm>
          <a:prstGeom prst="rect">
            <a:avLst/>
          </a:prstGeom>
          <a:noFill/>
          <a:ln>
            <a:solidFill>
              <a:schemeClr val="tx1"/>
            </a:solidFill>
          </a:ln>
        </p:spPr>
        <p:txBody>
          <a:bodyPr wrap="square" rtlCol="0">
            <a:spAutoFit/>
          </a:bodyPr>
          <a:lstStyle/>
          <a:p>
            <a:pPr algn="ctr"/>
            <a:r>
              <a:rPr lang="en-US" dirty="0"/>
              <a:t>DDMAL Lab, McGill University</a:t>
            </a:r>
          </a:p>
        </p:txBody>
      </p:sp>
    </p:spTree>
    <p:extLst>
      <p:ext uri="{BB962C8B-B14F-4D97-AF65-F5344CB8AC3E}">
        <p14:creationId xmlns:p14="http://schemas.microsoft.com/office/powerpoint/2010/main" val="102607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xmlns="" id="{800441D0-05DB-5147-8F86-9DE37095F829}"/>
              </a:ext>
            </a:extLst>
          </p:cNvPr>
          <p:cNvGraphicFramePr/>
          <p:nvPr>
            <p:extLst>
              <p:ext uri="{D42A27DB-BD31-4B8C-83A1-F6EECF244321}">
                <p14:modId xmlns:p14="http://schemas.microsoft.com/office/powerpoint/2010/main" val="2092190960"/>
              </p:ext>
            </p:extLst>
          </p:nvPr>
        </p:nvGraphicFramePr>
        <p:xfrm>
          <a:off x="1288031" y="1730247"/>
          <a:ext cx="9615938" cy="3397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xmlns="" id="{226E7711-9DBE-F947-891B-BC64CFED30C2}"/>
              </a:ext>
            </a:extLst>
          </p:cNvPr>
          <p:cNvSpPr>
            <a:spLocks noGrp="1"/>
          </p:cNvSpPr>
          <p:nvPr>
            <p:ph type="sldNum" sz="quarter" idx="12"/>
          </p:nvPr>
        </p:nvSpPr>
        <p:spPr/>
        <p:txBody>
          <a:bodyPr/>
          <a:lstStyle/>
          <a:p>
            <a:fld id="{FEB79235-E426-D04C-BD5A-D6C3FB9C44CE}" type="slidenum">
              <a:rPr lang="en-US" smtClean="0"/>
              <a:t>14</a:t>
            </a:fld>
            <a:endParaRPr lang="en-US"/>
          </a:p>
        </p:txBody>
      </p:sp>
    </p:spTree>
    <p:extLst>
      <p:ext uri="{BB962C8B-B14F-4D97-AF65-F5344CB8AC3E}">
        <p14:creationId xmlns:p14="http://schemas.microsoft.com/office/powerpoint/2010/main" val="114765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xmlns="" id="{FFD08DF0-8350-3D4A-A384-89A83539DFB8}"/>
              </a:ext>
            </a:extLst>
          </p:cNvPr>
          <p:cNvPicPr>
            <a:picLocks noChangeAspect="1"/>
          </p:cNvPicPr>
          <p:nvPr/>
        </p:nvPicPr>
        <p:blipFill>
          <a:blip r:embed="rId3"/>
          <a:stretch>
            <a:fillRect/>
          </a:stretch>
        </p:blipFill>
        <p:spPr>
          <a:xfrm>
            <a:off x="5297764" y="345253"/>
            <a:ext cx="5079090" cy="5977572"/>
          </a:xfrm>
          <a:prstGeom prst="rect">
            <a:avLst/>
          </a:prstGeom>
        </p:spPr>
      </p:pic>
      <p:sp>
        <p:nvSpPr>
          <p:cNvPr id="37" name="Rectangle 30">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xmlns="" id="{58B7146B-E820-DB45-B879-B3C0AB6A27E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DIY Book Scanner</a:t>
            </a:r>
          </a:p>
        </p:txBody>
      </p:sp>
      <p:sp>
        <p:nvSpPr>
          <p:cNvPr id="3" name="Content Placeholder 2">
            <a:extLst>
              <a:ext uri="{FF2B5EF4-FFF2-40B4-BE49-F238E27FC236}">
                <a16:creationId xmlns:a16="http://schemas.microsoft.com/office/drawing/2014/main" xmlns="" id="{27ED3BCC-2228-F14D-AD87-EAC7D7710C0C}"/>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V-shaped book cradle</a:t>
            </a:r>
          </a:p>
          <a:p>
            <a:pPr lvl="1"/>
            <a:r>
              <a:rPr lang="en-US" sz="1600" dirty="0">
                <a:solidFill>
                  <a:schemeClr val="bg1"/>
                </a:solidFill>
              </a:rPr>
              <a:t>Built</a:t>
            </a:r>
          </a:p>
          <a:p>
            <a:r>
              <a:rPr lang="en-US" sz="2000" dirty="0">
                <a:solidFill>
                  <a:schemeClr val="bg1"/>
                </a:solidFill>
              </a:rPr>
              <a:t>Camera(s)</a:t>
            </a:r>
          </a:p>
          <a:p>
            <a:pPr lvl="1"/>
            <a:r>
              <a:rPr lang="en-US" sz="1600" dirty="0">
                <a:solidFill>
                  <a:schemeClr val="bg1"/>
                </a:solidFill>
              </a:rPr>
              <a:t>Borrowed from the McGill Music Library</a:t>
            </a:r>
          </a:p>
          <a:p>
            <a:pPr lvl="1"/>
            <a:r>
              <a:rPr lang="en-US" sz="1600" dirty="0">
                <a:solidFill>
                  <a:schemeClr val="bg1"/>
                </a:solidFill>
              </a:rPr>
              <a:t>Nikon D750 (24 Megapixels)</a:t>
            </a:r>
          </a:p>
          <a:p>
            <a:pPr lvl="1"/>
            <a:r>
              <a:rPr lang="en-US" sz="1600" dirty="0">
                <a:solidFill>
                  <a:schemeClr val="bg1"/>
                </a:solidFill>
              </a:rPr>
              <a:t>Images obtained have a 300 dpi resolution</a:t>
            </a:r>
          </a:p>
          <a:p>
            <a:r>
              <a:rPr lang="en-US" sz="2000" dirty="0">
                <a:solidFill>
                  <a:schemeClr val="bg1"/>
                </a:solidFill>
              </a:rPr>
              <a:t>Lighting</a:t>
            </a:r>
          </a:p>
          <a:p>
            <a:pPr lvl="1"/>
            <a:r>
              <a:rPr lang="en-US" sz="1600" dirty="0">
                <a:solidFill>
                  <a:schemeClr val="bg1"/>
                </a:solidFill>
              </a:rPr>
              <a:t>Borrowed from DDMAL Lab, McGill University</a:t>
            </a:r>
          </a:p>
          <a:p>
            <a:pPr lvl="1"/>
            <a:r>
              <a:rPr lang="en-US" sz="1600" dirty="0">
                <a:solidFill>
                  <a:schemeClr val="bg1"/>
                </a:solidFill>
              </a:rPr>
              <a:t>Two natural-light LED panels</a:t>
            </a:r>
          </a:p>
          <a:p>
            <a:endParaRPr lang="en-US" sz="2000" dirty="0">
              <a:solidFill>
                <a:schemeClr val="bg1"/>
              </a:solidFill>
            </a:endParaRPr>
          </a:p>
          <a:p>
            <a:endParaRPr lang="en-US" sz="2000" dirty="0">
              <a:solidFill>
                <a:schemeClr val="bg1"/>
              </a:solidFill>
            </a:endParaRPr>
          </a:p>
        </p:txBody>
      </p:sp>
      <p:sp>
        <p:nvSpPr>
          <p:cNvPr id="14" name="Oval 13">
            <a:extLst>
              <a:ext uri="{FF2B5EF4-FFF2-40B4-BE49-F238E27FC236}">
                <a16:creationId xmlns:a16="http://schemas.microsoft.com/office/drawing/2014/main" xmlns="" id="{7CCCC4A5-79F9-D44F-B5FD-1DD2DAA107FC}"/>
              </a:ext>
            </a:extLst>
          </p:cNvPr>
          <p:cNvSpPr/>
          <p:nvPr/>
        </p:nvSpPr>
        <p:spPr>
          <a:xfrm>
            <a:off x="8622582" y="302543"/>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15" name="Oval 14">
            <a:extLst>
              <a:ext uri="{FF2B5EF4-FFF2-40B4-BE49-F238E27FC236}">
                <a16:creationId xmlns:a16="http://schemas.microsoft.com/office/drawing/2014/main" xmlns="" id="{86D93AE9-45F9-FE49-A3C9-C63CD56DC3D8}"/>
              </a:ext>
            </a:extLst>
          </p:cNvPr>
          <p:cNvSpPr/>
          <p:nvPr/>
        </p:nvSpPr>
        <p:spPr>
          <a:xfrm>
            <a:off x="8727865" y="1891167"/>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20" name="Oval 19">
            <a:extLst>
              <a:ext uri="{FF2B5EF4-FFF2-40B4-BE49-F238E27FC236}">
                <a16:creationId xmlns:a16="http://schemas.microsoft.com/office/drawing/2014/main" xmlns="" id="{81518A5C-8EDC-9245-8412-20644671B089}"/>
              </a:ext>
            </a:extLst>
          </p:cNvPr>
          <p:cNvSpPr/>
          <p:nvPr/>
        </p:nvSpPr>
        <p:spPr>
          <a:xfrm>
            <a:off x="8573153" y="5135355"/>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4" name="TextBox 3">
            <a:extLst>
              <a:ext uri="{FF2B5EF4-FFF2-40B4-BE49-F238E27FC236}">
                <a16:creationId xmlns:a16="http://schemas.microsoft.com/office/drawing/2014/main" xmlns="" id="{3CACB203-404F-B84B-B9B8-FDAE8A67AF12}"/>
              </a:ext>
            </a:extLst>
          </p:cNvPr>
          <p:cNvSpPr txBox="1"/>
          <p:nvPr/>
        </p:nvSpPr>
        <p:spPr>
          <a:xfrm>
            <a:off x="8657251" y="5916362"/>
            <a:ext cx="2372765" cy="400110"/>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DIY Book Scanner. “Book Scanner Rigs.”</a:t>
            </a:r>
          </a:p>
          <a:p>
            <a:r>
              <a:rPr lang="en-US" sz="1000" dirty="0">
                <a:solidFill>
                  <a:prstClr val="black"/>
                </a:solidFill>
                <a:latin typeface="Times New Roman" panose="02020603050405020304" pitchFamily="18" charset="0"/>
                <a:cs typeface="Times New Roman" panose="02020603050405020304" pitchFamily="18" charset="0"/>
                <a:hlinkClick r:id="rId4"/>
              </a:rPr>
              <a:t>http://diybookscanner.org</a:t>
            </a:r>
            <a:endParaRPr lang="en-US" sz="1000" dirty="0">
              <a:solidFill>
                <a:prstClr val="black"/>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xmlns="" id="{59B5B8D0-7830-3B4A-B8D0-04B351543125}"/>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15</a:t>
            </a:fld>
            <a:endParaRPr lang="en-US">
              <a:solidFill>
                <a:prstClr val="black">
                  <a:tint val="75000"/>
                </a:prstClr>
              </a:solidFill>
            </a:endParaRPr>
          </a:p>
        </p:txBody>
      </p:sp>
    </p:spTree>
    <p:extLst>
      <p:ext uri="{BB962C8B-B14F-4D97-AF65-F5344CB8AC3E}">
        <p14:creationId xmlns:p14="http://schemas.microsoft.com/office/powerpoint/2010/main" val="21878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B7146B-E820-DB45-B879-B3C0AB6A27E8}"/>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3400" kern="1200">
                <a:solidFill>
                  <a:srgbClr val="FFFFFF"/>
                </a:solidFill>
                <a:latin typeface="+mj-lt"/>
                <a:ea typeface="+mj-ea"/>
                <a:cs typeface="+mj-cs"/>
              </a:rPr>
              <a:t>The V-Shaped Book Cradle &amp; Copy Stand</a:t>
            </a:r>
          </a:p>
        </p:txBody>
      </p:sp>
      <p:cxnSp>
        <p:nvCxnSpPr>
          <p:cNvPr id="50" name="Straight Connector 49">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4C47E86C-257A-B246-96CB-DF7ADDBBC49D}"/>
              </a:ext>
            </a:extLst>
          </p:cNvPr>
          <p:cNvPicPr>
            <a:picLocks noChangeAspect="1"/>
          </p:cNvPicPr>
          <p:nvPr/>
        </p:nvPicPr>
        <p:blipFill>
          <a:blip r:embed="rId3"/>
          <a:stretch>
            <a:fillRect/>
          </a:stretch>
        </p:blipFill>
        <p:spPr>
          <a:xfrm>
            <a:off x="5820992" y="492573"/>
            <a:ext cx="5219205" cy="5880796"/>
          </a:xfrm>
          <a:prstGeom prst="rect">
            <a:avLst/>
          </a:prstGeom>
        </p:spPr>
      </p:pic>
      <p:sp>
        <p:nvSpPr>
          <p:cNvPr id="3" name="Slide Number Placeholder 2">
            <a:extLst>
              <a:ext uri="{FF2B5EF4-FFF2-40B4-BE49-F238E27FC236}">
                <a16:creationId xmlns:a16="http://schemas.microsoft.com/office/drawing/2014/main" xmlns="" id="{DF03CB68-445C-9446-8994-6645F17D833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23668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B7146B-E820-DB45-B879-B3C0AB6A27E8}"/>
              </a:ext>
            </a:extLst>
          </p:cNvPr>
          <p:cNvSpPr>
            <a:spLocks noGrp="1"/>
          </p:cNvSpPr>
          <p:nvPr>
            <p:ph type="title"/>
          </p:nvPr>
        </p:nvSpPr>
        <p:spPr>
          <a:xfrm>
            <a:off x="674237" y="914400"/>
            <a:ext cx="3657600" cy="2887579"/>
          </a:xfrm>
          <a:prstGeom prst="ellipse">
            <a:avLst/>
          </a:prstGeom>
        </p:spPr>
        <p:txBody>
          <a:bodyPr vert="horz" lIns="91440" tIns="45720" rIns="91440" bIns="45720" rtlCol="0" anchor="b">
            <a:normAutofit/>
          </a:bodyPr>
          <a:lstStyle/>
          <a:p>
            <a:pPr algn="ctr"/>
            <a:r>
              <a:rPr lang="en-US" sz="4800" kern="1200">
                <a:solidFill>
                  <a:srgbClr val="FFFFFF"/>
                </a:solidFill>
                <a:latin typeface="+mj-lt"/>
                <a:ea typeface="+mj-ea"/>
                <a:cs typeface="+mj-cs"/>
              </a:rPr>
              <a:t>DIY Book Scanner</a:t>
            </a:r>
          </a:p>
        </p:txBody>
      </p:sp>
      <p:cxnSp>
        <p:nvCxnSpPr>
          <p:cNvPr id="44" name="Straight Connector 43">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xmlns="" id="{47084FD3-A13B-9445-B84B-E8BF48DD02EB}"/>
              </a:ext>
            </a:extLst>
          </p:cNvPr>
          <p:cNvPicPr/>
          <p:nvPr/>
        </p:nvPicPr>
        <p:blipFill>
          <a:blip r:embed="rId3" cstate="print">
            <a:extLst>
              <a:ext uri="{28A0092B-C50C-407E-A947-70E740481C1C}">
                <a14:useLocalDpi xmlns:a14="http://schemas.microsoft.com/office/drawing/2010/main"/>
              </a:ext>
            </a:extLst>
          </a:blip>
          <a:stretch>
            <a:fillRect/>
          </a:stretch>
        </p:blipFill>
        <p:spPr>
          <a:xfrm>
            <a:off x="5153822" y="975391"/>
            <a:ext cx="6553545" cy="4915159"/>
          </a:xfrm>
          <a:prstGeom prst="rect">
            <a:avLst/>
          </a:prstGeom>
        </p:spPr>
      </p:pic>
      <p:sp>
        <p:nvSpPr>
          <p:cNvPr id="3" name="Slide Number Placeholder 2">
            <a:extLst>
              <a:ext uri="{FF2B5EF4-FFF2-40B4-BE49-F238E27FC236}">
                <a16:creationId xmlns:a16="http://schemas.microsoft.com/office/drawing/2014/main" xmlns="" id="{486C55ED-144C-0540-AF4F-5B3F06E87C04}"/>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5539107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6">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8B7146B-E820-DB45-B879-B3C0AB6A27E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Lighting</a:t>
            </a:r>
          </a:p>
        </p:txBody>
      </p:sp>
      <p:cxnSp>
        <p:nvCxnSpPr>
          <p:cNvPr id="32" name="Straight Connector 28">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8FB55489-EAF8-7849-BB36-94ED2146F1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153822" y="975392"/>
            <a:ext cx="6553545" cy="4915158"/>
          </a:xfrm>
          <a:prstGeom prst="rect">
            <a:avLst/>
          </a:prstGeom>
        </p:spPr>
      </p:pic>
      <p:sp>
        <p:nvSpPr>
          <p:cNvPr id="3" name="Slide Number Placeholder 2">
            <a:extLst>
              <a:ext uri="{FF2B5EF4-FFF2-40B4-BE49-F238E27FC236}">
                <a16:creationId xmlns:a16="http://schemas.microsoft.com/office/drawing/2014/main" xmlns="" id="{DF4A713C-428E-F947-953F-C5905F4B8053}"/>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18</a:t>
            </a:fld>
            <a:endParaRPr lang="en-US">
              <a:solidFill>
                <a:prstClr val="black">
                  <a:tint val="75000"/>
                </a:prstClr>
              </a:solidFill>
            </a:endParaRPr>
          </a:p>
        </p:txBody>
      </p:sp>
    </p:spTree>
    <p:extLst>
      <p:ext uri="{BB962C8B-B14F-4D97-AF65-F5344CB8AC3E}">
        <p14:creationId xmlns:p14="http://schemas.microsoft.com/office/powerpoint/2010/main" val="166523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xmlns=""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A43549-6DA0-C344-891F-9A07C60CEA9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DIY Book Scanner</a:t>
            </a:r>
          </a:p>
        </p:txBody>
      </p:sp>
      <p:cxnSp>
        <p:nvCxnSpPr>
          <p:cNvPr id="38" name="Straight Connector 37">
            <a:extLst>
              <a:ext uri="{FF2B5EF4-FFF2-40B4-BE49-F238E27FC236}">
                <a16:creationId xmlns:a16="http://schemas.microsoft.com/office/drawing/2014/main" xmlns=""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9" name="Content Placeholder 4">
            <a:extLst>
              <a:ext uri="{FF2B5EF4-FFF2-40B4-BE49-F238E27FC236}">
                <a16:creationId xmlns:a16="http://schemas.microsoft.com/office/drawing/2014/main" xmlns="" id="{CDC6648E-4F3A-1642-9C63-5F5F11EE6E2A}"/>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00077" y="492573"/>
            <a:ext cx="6461034" cy="5880796"/>
          </a:xfrm>
          <a:prstGeom prst="rect">
            <a:avLst/>
          </a:prstGeom>
        </p:spPr>
      </p:pic>
      <p:sp>
        <p:nvSpPr>
          <p:cNvPr id="3" name="Slide Number Placeholder 2">
            <a:extLst>
              <a:ext uri="{FF2B5EF4-FFF2-40B4-BE49-F238E27FC236}">
                <a16:creationId xmlns:a16="http://schemas.microsoft.com/office/drawing/2014/main" xmlns="" id="{9C02AAA1-A9A0-204E-8ABE-96EB126F3DAD}"/>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19</a:t>
            </a:fld>
            <a:endParaRPr lang="en-US">
              <a:solidFill>
                <a:prstClr val="black">
                  <a:tint val="75000"/>
                </a:prstClr>
              </a:solidFill>
            </a:endParaRPr>
          </a:p>
        </p:txBody>
      </p:sp>
    </p:spTree>
    <p:extLst>
      <p:ext uri="{BB962C8B-B14F-4D97-AF65-F5344CB8AC3E}">
        <p14:creationId xmlns:p14="http://schemas.microsoft.com/office/powerpoint/2010/main" val="371472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45195CC6-5A6A-394A-9F7A-48ACC8CC4674}"/>
              </a:ext>
            </a:extLst>
          </p:cNvPr>
          <p:cNvSpPr>
            <a:spLocks noGrp="1"/>
          </p:cNvSpPr>
          <p:nvPr>
            <p:ph type="title"/>
          </p:nvPr>
        </p:nvSpPr>
        <p:spPr>
          <a:xfrm>
            <a:off x="439200" y="644399"/>
            <a:ext cx="3884684" cy="1214381"/>
          </a:xfrm>
          <a:noFill/>
          <a:ln w="19050">
            <a:solidFill>
              <a:schemeClr val="bg1"/>
            </a:solidFill>
          </a:ln>
        </p:spPr>
        <p:txBody>
          <a:bodyPr wrap="square">
            <a:normAutofit/>
          </a:bodyPr>
          <a:lstStyle/>
          <a:p>
            <a:pPr algn="ctr"/>
            <a:r>
              <a:rPr lang="en-US" sz="3200" dirty="0">
                <a:solidFill>
                  <a:schemeClr val="bg1"/>
                </a:solidFill>
              </a:rPr>
              <a:t>Project</a:t>
            </a:r>
            <a:br>
              <a:rPr lang="en-US" sz="3200" dirty="0">
                <a:solidFill>
                  <a:schemeClr val="bg1"/>
                </a:solidFill>
              </a:rPr>
            </a:br>
            <a:r>
              <a:rPr lang="en-US" sz="3200" dirty="0">
                <a:solidFill>
                  <a:schemeClr val="bg1"/>
                </a:solidFill>
              </a:rPr>
              <a:t>Goals</a:t>
            </a:r>
          </a:p>
        </p:txBody>
      </p:sp>
      <p:sp>
        <p:nvSpPr>
          <p:cNvPr id="3" name="Content Placeholder 2">
            <a:extLst>
              <a:ext uri="{FF2B5EF4-FFF2-40B4-BE49-F238E27FC236}">
                <a16:creationId xmlns:a16="http://schemas.microsoft.com/office/drawing/2014/main" xmlns="" id="{CB8C81A4-10E7-E94A-84D9-260031B1CD0C}"/>
              </a:ext>
            </a:extLst>
          </p:cNvPr>
          <p:cNvSpPr>
            <a:spLocks noGrp="1"/>
          </p:cNvSpPr>
          <p:nvPr>
            <p:ph idx="1"/>
          </p:nvPr>
        </p:nvSpPr>
        <p:spPr>
          <a:xfrm>
            <a:off x="327026" y="2173574"/>
            <a:ext cx="3996858" cy="4182776"/>
          </a:xfrm>
        </p:spPr>
        <p:txBody>
          <a:bodyPr>
            <a:noAutofit/>
          </a:bodyPr>
          <a:lstStyle/>
          <a:p>
            <a:r>
              <a:rPr lang="en-US" sz="2200" dirty="0">
                <a:solidFill>
                  <a:schemeClr val="bg1"/>
                </a:solidFill>
              </a:rPr>
              <a:t>Preservation and dissemination of the musical content of a set of colonial music manuscripts from Guatemala</a:t>
            </a:r>
          </a:p>
          <a:p>
            <a:r>
              <a:rPr lang="en-US" sz="2200" dirty="0">
                <a:solidFill>
                  <a:schemeClr val="bg1"/>
                </a:solidFill>
              </a:rPr>
              <a:t>Using the tools developed at SIMSSA</a:t>
            </a:r>
          </a:p>
          <a:p>
            <a:pPr lvl="1"/>
            <a:r>
              <a:rPr lang="en-US" sz="2200" dirty="0" err="1">
                <a:solidFill>
                  <a:schemeClr val="bg1"/>
                </a:solidFill>
              </a:rPr>
              <a:t>Pixel.js</a:t>
            </a:r>
            <a:endParaRPr lang="en-US" sz="2200" dirty="0">
              <a:solidFill>
                <a:schemeClr val="bg1"/>
              </a:solidFill>
            </a:endParaRPr>
          </a:p>
          <a:p>
            <a:pPr lvl="1"/>
            <a:r>
              <a:rPr lang="en-US" sz="2200" dirty="0">
                <a:solidFill>
                  <a:schemeClr val="bg1"/>
                </a:solidFill>
              </a:rPr>
              <a:t>Calvo’s method</a:t>
            </a:r>
          </a:p>
          <a:p>
            <a:pPr lvl="1"/>
            <a:r>
              <a:rPr lang="en-US" sz="2200" dirty="0">
                <a:solidFill>
                  <a:schemeClr val="bg1"/>
                </a:solidFill>
              </a:rPr>
              <a:t>Interactive Classifier (IC)</a:t>
            </a:r>
          </a:p>
          <a:p>
            <a:pPr lvl="1"/>
            <a:r>
              <a:rPr lang="en-US" sz="2200" dirty="0">
                <a:solidFill>
                  <a:schemeClr val="bg1"/>
                </a:solidFill>
              </a:rPr>
              <a:t>Pitch finding</a:t>
            </a:r>
          </a:p>
          <a:p>
            <a:pPr lvl="1"/>
            <a:r>
              <a:rPr lang="en-US" sz="2200" dirty="0">
                <a:solidFill>
                  <a:schemeClr val="bg1"/>
                </a:solidFill>
              </a:rPr>
              <a:t>Scoring-up tool</a:t>
            </a:r>
          </a:p>
          <a:p>
            <a:pPr lvl="1"/>
            <a:endParaRPr lang="en-US" sz="2200" dirty="0">
              <a:solidFill>
                <a:schemeClr val="bg1"/>
              </a:solidFill>
            </a:endParaRPr>
          </a:p>
          <a:p>
            <a:pPr marL="0" indent="0">
              <a:buNone/>
            </a:pPr>
            <a:endParaRPr lang="en-US" sz="2200" dirty="0">
              <a:solidFill>
                <a:schemeClr val="bg1"/>
              </a:solidFill>
            </a:endParaRPr>
          </a:p>
        </p:txBody>
      </p:sp>
      <p:pic>
        <p:nvPicPr>
          <p:cNvPr id="7" name="Picture 6" descr="A close up of a map&#13;&#10;&#13;&#10;Description automatically generated">
            <a:extLst>
              <a:ext uri="{FF2B5EF4-FFF2-40B4-BE49-F238E27FC236}">
                <a16:creationId xmlns:a16="http://schemas.microsoft.com/office/drawing/2014/main" xmlns="" id="{84A0B2C1-429D-5A4F-B338-9E7CE08171B9}"/>
              </a:ext>
            </a:extLst>
          </p:cNvPr>
          <p:cNvPicPr>
            <a:picLocks noChangeAspect="1"/>
          </p:cNvPicPr>
          <p:nvPr/>
        </p:nvPicPr>
        <p:blipFill>
          <a:blip r:embed="rId3"/>
          <a:stretch>
            <a:fillRect/>
          </a:stretch>
        </p:blipFill>
        <p:spPr>
          <a:xfrm>
            <a:off x="5297763" y="1121730"/>
            <a:ext cx="6250769" cy="4453672"/>
          </a:xfrm>
          <a:prstGeom prst="rect">
            <a:avLst/>
          </a:prstGeom>
        </p:spPr>
      </p:pic>
      <p:sp>
        <p:nvSpPr>
          <p:cNvPr id="8" name="TextBox 7">
            <a:extLst>
              <a:ext uri="{FF2B5EF4-FFF2-40B4-BE49-F238E27FC236}">
                <a16:creationId xmlns:a16="http://schemas.microsoft.com/office/drawing/2014/main" xmlns="" id="{A47D4654-427D-9641-A273-0F6FA6FFF0FA}"/>
              </a:ext>
            </a:extLst>
          </p:cNvPr>
          <p:cNvSpPr txBox="1"/>
          <p:nvPr/>
        </p:nvSpPr>
        <p:spPr>
          <a:xfrm>
            <a:off x="5297763" y="5575402"/>
            <a:ext cx="6250769" cy="369332"/>
          </a:xfrm>
          <a:prstGeom prst="rect">
            <a:avLst/>
          </a:prstGeom>
          <a:noFill/>
        </p:spPr>
        <p:txBody>
          <a:bodyPr wrap="square" rtlCol="0">
            <a:spAutoFit/>
          </a:bodyPr>
          <a:lstStyle/>
          <a:p>
            <a:pPr algn="r"/>
            <a:r>
              <a:rPr lang="en-US" b="1" dirty="0">
                <a:hlinkClick r:id="rId4"/>
              </a:rPr>
              <a:t>Wikipedia: Central America</a:t>
            </a:r>
            <a:endParaRPr lang="en-US" b="1" dirty="0"/>
          </a:p>
        </p:txBody>
      </p:sp>
      <p:sp>
        <p:nvSpPr>
          <p:cNvPr id="9" name="Slide Number Placeholder 8">
            <a:extLst>
              <a:ext uri="{FF2B5EF4-FFF2-40B4-BE49-F238E27FC236}">
                <a16:creationId xmlns:a16="http://schemas.microsoft.com/office/drawing/2014/main" xmlns="" id="{F58F8590-EF9B-C147-A4AD-D311D801F0A9}"/>
              </a:ext>
            </a:extLst>
          </p:cNvPr>
          <p:cNvSpPr>
            <a:spLocks noGrp="1"/>
          </p:cNvSpPr>
          <p:nvPr>
            <p:ph type="sldNum" sz="quarter" idx="12"/>
          </p:nvPr>
        </p:nvSpPr>
        <p:spPr/>
        <p:txBody>
          <a:bodyPr/>
          <a:lstStyle/>
          <a:p>
            <a:fld id="{FEB79235-E426-D04C-BD5A-D6C3FB9C44CE}" type="slidenum">
              <a:rPr lang="en-US" smtClean="0"/>
              <a:t>2</a:t>
            </a:fld>
            <a:endParaRPr lang="en-US"/>
          </a:p>
        </p:txBody>
      </p:sp>
    </p:spTree>
    <p:extLst>
      <p:ext uri="{BB962C8B-B14F-4D97-AF65-F5344CB8AC3E}">
        <p14:creationId xmlns:p14="http://schemas.microsoft.com/office/powerpoint/2010/main" val="1877123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8A1A5-29EA-9C4B-B757-A0861D85A9AA}"/>
              </a:ext>
            </a:extLst>
          </p:cNvPr>
          <p:cNvSpPr>
            <a:spLocks noGrp="1"/>
          </p:cNvSpPr>
          <p:nvPr>
            <p:ph type="title"/>
          </p:nvPr>
        </p:nvSpPr>
        <p:spPr>
          <a:xfrm>
            <a:off x="838200" y="365126"/>
            <a:ext cx="10515600" cy="365125"/>
          </a:xfrm>
        </p:spPr>
        <p:txBody>
          <a:bodyPr>
            <a:normAutofit fontScale="90000"/>
          </a:bodyPr>
          <a:lstStyle/>
          <a:p>
            <a:pPr algn="ctr"/>
            <a:r>
              <a:rPr lang="en-US" dirty="0"/>
              <a:t>Comparison</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1637467" y="1392547"/>
            <a:ext cx="3703137" cy="4751194"/>
          </a:xfrm>
        </p:spPr>
      </p:pic>
      <p:sp>
        <p:nvSpPr>
          <p:cNvPr id="4" name="Slide Number Placeholder 3"/>
          <p:cNvSpPr>
            <a:spLocks noGrp="1"/>
          </p:cNvSpPr>
          <p:nvPr>
            <p:ph type="sldNum" sz="quarter" idx="12"/>
          </p:nvPr>
        </p:nvSpPr>
        <p:spPr>
          <a:xfrm>
            <a:off x="8610600" y="6356350"/>
            <a:ext cx="2743200" cy="365125"/>
          </a:xfrm>
        </p:spPr>
        <p:txBody>
          <a:bodyPr/>
          <a:lstStyle/>
          <a:p>
            <a:fld id="{FEB79235-E426-D04C-BD5A-D6C3FB9C44CE}" type="slidenum">
              <a:rPr lang="en-US" smtClean="0"/>
              <a:t>20</a:t>
            </a:fld>
            <a:endParaRPr lang="en-US"/>
          </a:p>
        </p:txBody>
      </p:sp>
      <p:pic>
        <p:nvPicPr>
          <p:cNvPr id="7" name="Picture 6" descr="A close up of text on a white surface&#10;&#10;Description automatically generated">
            <a:extLst>
              <a:ext uri="{FF2B5EF4-FFF2-40B4-BE49-F238E27FC236}">
                <a16:creationId xmlns:a16="http://schemas.microsoft.com/office/drawing/2014/main" xmlns="" id="{1BE55BA5-FF94-A24E-999B-7BB43B8A5F7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rot="16200000">
            <a:off x="5974536" y="2008942"/>
            <a:ext cx="5272128" cy="3518406"/>
          </a:xfrm>
          <a:prstGeom prst="rect">
            <a:avLst/>
          </a:prstGeom>
        </p:spPr>
      </p:pic>
      <p:cxnSp>
        <p:nvCxnSpPr>
          <p:cNvPr id="9" name="Straight Connector 8">
            <a:extLst>
              <a:ext uri="{FF2B5EF4-FFF2-40B4-BE49-F238E27FC236}">
                <a16:creationId xmlns:a16="http://schemas.microsoft.com/office/drawing/2014/main" xmlns="" id="{39785DF2-8591-9C4C-872D-19E24413B482}"/>
              </a:ext>
            </a:extLst>
          </p:cNvPr>
          <p:cNvCxnSpPr/>
          <p:nvPr/>
        </p:nvCxnSpPr>
        <p:spPr>
          <a:xfrm>
            <a:off x="6096000" y="997379"/>
            <a:ext cx="0" cy="5541533"/>
          </a:xfrm>
          <a:prstGeom prst="line">
            <a:avLst/>
          </a:prstGeom>
          <a:ln w="76200" cmpd="dbl"/>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82178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58A1A5-29EA-9C4B-B757-A0861D85A9AA}"/>
              </a:ext>
            </a:extLst>
          </p:cNvPr>
          <p:cNvSpPr>
            <a:spLocks noGrp="1"/>
          </p:cNvSpPr>
          <p:nvPr>
            <p:ph type="title"/>
          </p:nvPr>
        </p:nvSpPr>
        <p:spPr>
          <a:xfrm>
            <a:off x="838200" y="365126"/>
            <a:ext cx="10515600" cy="365125"/>
          </a:xfrm>
        </p:spPr>
        <p:txBody>
          <a:bodyPr>
            <a:normAutofit fontScale="90000"/>
          </a:bodyPr>
          <a:lstStyle/>
          <a:p>
            <a:pPr algn="ctr"/>
            <a:r>
              <a:rPr lang="en-US" dirty="0"/>
              <a:t>Comparison</a:t>
            </a:r>
          </a:p>
        </p:txBody>
      </p:sp>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a:ext>
            </a:extLst>
          </a:blip>
          <a:srcRect/>
          <a:stretch/>
        </p:blipFill>
        <p:spPr>
          <a:xfrm>
            <a:off x="413657" y="918712"/>
            <a:ext cx="5606144" cy="3945620"/>
          </a:xfrm>
        </p:spPr>
      </p:pic>
      <p:sp>
        <p:nvSpPr>
          <p:cNvPr id="4" name="Slide Number Placeholder 3"/>
          <p:cNvSpPr>
            <a:spLocks noGrp="1"/>
          </p:cNvSpPr>
          <p:nvPr>
            <p:ph type="sldNum" sz="quarter" idx="12"/>
          </p:nvPr>
        </p:nvSpPr>
        <p:spPr>
          <a:xfrm>
            <a:off x="8610600" y="6356350"/>
            <a:ext cx="2743200" cy="365125"/>
          </a:xfrm>
        </p:spPr>
        <p:txBody>
          <a:bodyPr/>
          <a:lstStyle/>
          <a:p>
            <a:fld id="{FEB79235-E426-D04C-BD5A-D6C3FB9C44CE}" type="slidenum">
              <a:rPr lang="en-US" smtClean="0"/>
              <a:t>21</a:t>
            </a:fld>
            <a:endParaRPr lang="en-US"/>
          </a:p>
        </p:txBody>
      </p:sp>
      <p:pic>
        <p:nvPicPr>
          <p:cNvPr id="7" name="Picture 6" descr="A close up of text on a white surface&#10;&#10;Description automatically generated">
            <a:extLst>
              <a:ext uri="{FF2B5EF4-FFF2-40B4-BE49-F238E27FC236}">
                <a16:creationId xmlns:a16="http://schemas.microsoft.com/office/drawing/2014/main" xmlns="" id="{1BE55BA5-FF94-A24E-999B-7BB43B8A5F7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rot="16200000">
            <a:off x="7002464" y="1716994"/>
            <a:ext cx="3945619" cy="5606140"/>
          </a:xfrm>
          <a:prstGeom prst="rect">
            <a:avLst/>
          </a:prstGeom>
        </p:spPr>
      </p:pic>
    </p:spTree>
    <p:extLst>
      <p:ext uri="{BB962C8B-B14F-4D97-AF65-F5344CB8AC3E}">
        <p14:creationId xmlns:p14="http://schemas.microsoft.com/office/powerpoint/2010/main" val="20802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xmlns="" id="{800441D0-05DB-5147-8F86-9DE37095F829}"/>
              </a:ext>
            </a:extLst>
          </p:cNvPr>
          <p:cNvGraphicFramePr/>
          <p:nvPr>
            <p:extLst>
              <p:ext uri="{D42A27DB-BD31-4B8C-83A1-F6EECF244321}">
                <p14:modId xmlns:p14="http://schemas.microsoft.com/office/powerpoint/2010/main" val="250334414"/>
              </p:ext>
            </p:extLst>
          </p:nvPr>
        </p:nvGraphicFramePr>
        <p:xfrm>
          <a:off x="1288031" y="1730247"/>
          <a:ext cx="9615938" cy="3397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xmlns="" id="{CCEF7853-D629-FA4B-A8DC-381937E22E13}"/>
              </a:ext>
            </a:extLst>
          </p:cNvPr>
          <p:cNvSpPr>
            <a:spLocks noGrp="1"/>
          </p:cNvSpPr>
          <p:nvPr>
            <p:ph type="sldNum" sz="quarter" idx="12"/>
          </p:nvPr>
        </p:nvSpPr>
        <p:spPr/>
        <p:txBody>
          <a:bodyPr/>
          <a:lstStyle/>
          <a:p>
            <a:fld id="{FEB79235-E426-D04C-BD5A-D6C3FB9C44CE}" type="slidenum">
              <a:rPr lang="en-US" smtClean="0"/>
              <a:t>22</a:t>
            </a:fld>
            <a:endParaRPr lang="en-US"/>
          </a:p>
        </p:txBody>
      </p:sp>
    </p:spTree>
    <p:extLst>
      <p:ext uri="{BB962C8B-B14F-4D97-AF65-F5344CB8AC3E}">
        <p14:creationId xmlns:p14="http://schemas.microsoft.com/office/powerpoint/2010/main" val="1996755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xmlns="" id="{A7F1BF6B-CFF8-D14A-992D-8F8DC87E18F1}"/>
              </a:ext>
            </a:extLst>
          </p:cNvPr>
          <p:cNvGrpSpPr/>
          <p:nvPr/>
        </p:nvGrpSpPr>
        <p:grpSpPr>
          <a:xfrm>
            <a:off x="8115631" y="4698166"/>
            <a:ext cx="3239355" cy="1456684"/>
            <a:chOff x="7544123" y="4789807"/>
            <a:chExt cx="3239355" cy="1456684"/>
          </a:xfrm>
        </p:grpSpPr>
        <p:pic>
          <p:nvPicPr>
            <p:cNvPr id="34" name="Picture 33">
              <a:extLst>
                <a:ext uri="{FF2B5EF4-FFF2-40B4-BE49-F238E27FC236}">
                  <a16:creationId xmlns:a16="http://schemas.microsoft.com/office/drawing/2014/main" xmlns="" id="{FAE808D0-6D14-7C49-AB1D-71E5E36D27C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544123" y="4789807"/>
              <a:ext cx="3239355" cy="1446478"/>
            </a:xfrm>
            <a:prstGeom prst="rect">
              <a:avLst/>
            </a:prstGeom>
          </p:spPr>
        </p:pic>
        <p:grpSp>
          <p:nvGrpSpPr>
            <p:cNvPr id="35" name="Group 34">
              <a:extLst>
                <a:ext uri="{FF2B5EF4-FFF2-40B4-BE49-F238E27FC236}">
                  <a16:creationId xmlns:a16="http://schemas.microsoft.com/office/drawing/2014/main" xmlns="" id="{A10943C0-DDEE-E44D-842C-4FA0158273B0}"/>
                </a:ext>
              </a:extLst>
            </p:cNvPr>
            <p:cNvGrpSpPr/>
            <p:nvPr/>
          </p:nvGrpSpPr>
          <p:grpSpPr>
            <a:xfrm>
              <a:off x="7544123" y="4800013"/>
              <a:ext cx="3239355" cy="1446478"/>
              <a:chOff x="8028694" y="4222610"/>
              <a:chExt cx="3239355" cy="1446478"/>
            </a:xfrm>
          </p:grpSpPr>
          <p:sp>
            <p:nvSpPr>
              <p:cNvPr id="36" name="Rectangle 35">
                <a:extLst>
                  <a:ext uri="{FF2B5EF4-FFF2-40B4-BE49-F238E27FC236}">
                    <a16:creationId xmlns:a16="http://schemas.microsoft.com/office/drawing/2014/main" xmlns="" id="{EB8B9410-4125-664E-9270-EA0E1494E62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Rectangle 38">
                <a:extLst>
                  <a:ext uri="{FF2B5EF4-FFF2-40B4-BE49-F238E27FC236}">
                    <a16:creationId xmlns:a16="http://schemas.microsoft.com/office/drawing/2014/main" xmlns="" id="{8905818D-85FF-B043-A7D5-3C371B9929D1}"/>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xmlns="" id="{49D2F06E-0EA5-EC4B-9F6F-4E330AFB024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33" name="Bent Arrow 32">
            <a:extLst>
              <a:ext uri="{FF2B5EF4-FFF2-40B4-BE49-F238E27FC236}">
                <a16:creationId xmlns:a16="http://schemas.microsoft.com/office/drawing/2014/main" xmlns="" id="{20097DE2-ED62-8047-AC19-4C01DD4FD3F0}"/>
              </a:ext>
            </a:extLst>
          </p:cNvPr>
          <p:cNvSpPr/>
          <p:nvPr/>
        </p:nvSpPr>
        <p:spPr>
          <a:xfrm rot="17448252" flipH="1" flipV="1">
            <a:off x="10302814" y="3775801"/>
            <a:ext cx="1854765" cy="1445751"/>
          </a:xfrm>
          <a:prstGeom prst="bentArrow">
            <a:avLst>
              <a:gd name="adj1" fmla="val 15490"/>
              <a:gd name="adj2" fmla="val 15972"/>
              <a:gd name="adj3" fmla="val 25000"/>
              <a:gd name="adj4" fmla="val 88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a:xfrm>
            <a:off x="8610600" y="6403964"/>
            <a:ext cx="2743200" cy="365125"/>
          </a:xfrm>
        </p:spPr>
        <p:txBody>
          <a:bodyPr/>
          <a:lstStyle/>
          <a:p>
            <a:fld id="{669D0A19-ECB0-1B4B-B8D3-F4B6C0AE6EF8}" type="slidenum">
              <a:rPr lang="en-US" smtClean="0"/>
              <a:t>23</a:t>
            </a:fld>
            <a:endParaRPr lang="en-US"/>
          </a:p>
        </p:txBody>
      </p:sp>
      <p:grpSp>
        <p:nvGrpSpPr>
          <p:cNvPr id="2" name="Group 1">
            <a:extLst>
              <a:ext uri="{FF2B5EF4-FFF2-40B4-BE49-F238E27FC236}">
                <a16:creationId xmlns:a16="http://schemas.microsoft.com/office/drawing/2014/main" xmlns="" id="{26B0DD38-4A5A-CE48-9F76-78C11D34849A}"/>
              </a:ext>
            </a:extLst>
          </p:cNvPr>
          <p:cNvGrpSpPr/>
          <p:nvPr/>
        </p:nvGrpSpPr>
        <p:grpSpPr>
          <a:xfrm>
            <a:off x="611567" y="1223207"/>
            <a:ext cx="10283730" cy="4875849"/>
            <a:chOff x="208623" y="1439567"/>
            <a:chExt cx="10283730" cy="4875849"/>
          </a:xfrm>
        </p:grpSpPr>
        <p:sp>
          <p:nvSpPr>
            <p:cNvPr id="26" name="Shape 90"/>
            <p:cNvSpPr txBox="1"/>
            <p:nvPr/>
          </p:nvSpPr>
          <p:spPr>
            <a:xfrm>
              <a:off x="2006640" y="1587882"/>
              <a:ext cx="777507" cy="3980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a:p>
              <a:pPr algn="ctr"/>
              <a:endParaRPr lang="en-US" sz="3200" dirty="0"/>
            </a:p>
            <a:p>
              <a:pPr marL="457200" indent="-457200">
                <a:buAutoNum type="arabicPeriod"/>
              </a:pPr>
              <a:r>
                <a:rPr lang="en-US" sz="2000" dirty="0"/>
                <a:t>Duration  based on context</a:t>
              </a:r>
            </a:p>
            <a:p>
              <a:pPr marL="457200" indent="-457200">
                <a:buAutoNum type="arabicPeriod"/>
              </a:pPr>
              <a:endParaRPr lang="en-US" sz="2000" dirty="0"/>
            </a:p>
            <a:p>
              <a:pPr marL="457200" indent="-457200">
                <a:buAutoNum type="arabicPeriod"/>
              </a:pPr>
              <a:r>
                <a:rPr lang="en-US" sz="2000" dirty="0"/>
                <a:t>Merge all    files together</a:t>
              </a:r>
            </a:p>
          </p:txBody>
        </p:sp>
        <p:sp>
          <p:nvSpPr>
            <p:cNvPr id="38" name="Rectangle 37"/>
            <p:cNvSpPr/>
            <p:nvPr/>
          </p:nvSpPr>
          <p:spPr>
            <a:xfrm>
              <a:off x="2999877" y="1441344"/>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674707"/>
              <a:ext cx="1364327" cy="338554"/>
            </a:xfrm>
            <a:prstGeom prst="rect">
              <a:avLst/>
            </a:prstGeom>
            <a:noFill/>
          </p:spPr>
          <p:txBody>
            <a:bodyPr wrap="square" rtlCol="0">
              <a:spAutoFit/>
            </a:bodyPr>
            <a:lstStyle/>
            <a:p>
              <a:pPr algn="ctr"/>
              <a:r>
                <a:rPr lang="en-US" sz="1600" b="1" i="1" dirty="0" err="1">
                  <a:solidFill>
                    <a:schemeClr val="accent4">
                      <a:lumMod val="50000"/>
                    </a:schemeClr>
                  </a:solidFill>
                </a:rPr>
                <a:t>Superius</a:t>
              </a:r>
              <a:r>
                <a:rPr lang="en-US" sz="1600" b="1" i="1" dirty="0">
                  <a:solidFill>
                    <a:schemeClr val="accent4">
                      <a:lumMod val="50000"/>
                    </a:schemeClr>
                  </a:solidFill>
                </a:rPr>
                <a:t> part</a:t>
              </a:r>
            </a:p>
          </p:txBody>
        </p:sp>
        <p:sp>
          <p:nvSpPr>
            <p:cNvPr id="41" name="TextBox 40"/>
            <p:cNvSpPr txBox="1"/>
            <p:nvPr/>
          </p:nvSpPr>
          <p:spPr>
            <a:xfrm>
              <a:off x="2679149" y="4331344"/>
              <a:ext cx="1735058" cy="338554"/>
            </a:xfrm>
            <a:prstGeom prst="rect">
              <a:avLst/>
            </a:prstGeom>
            <a:noFill/>
          </p:spPr>
          <p:txBody>
            <a:bodyPr wrap="square" rtlCol="0">
              <a:spAutoFit/>
            </a:bodyPr>
            <a:lstStyle/>
            <a:p>
              <a:pPr algn="ctr"/>
              <a:r>
                <a:rPr lang="en-US" sz="1600" b="1" i="1" dirty="0" err="1">
                  <a:solidFill>
                    <a:schemeClr val="accent4">
                      <a:lumMod val="50000"/>
                    </a:schemeClr>
                  </a:solidFill>
                </a:rPr>
                <a:t>Contratenor</a:t>
              </a:r>
              <a:r>
                <a:rPr lang="en-US" sz="1600" b="1" i="1" dirty="0">
                  <a:solidFill>
                    <a:schemeClr val="accent4">
                      <a:lumMod val="50000"/>
                    </a:schemeClr>
                  </a:solidFill>
                </a:rPr>
                <a:t> part</a:t>
              </a:r>
            </a:p>
          </p:txBody>
        </p:sp>
        <p:sp>
          <p:nvSpPr>
            <p:cNvPr id="42" name="TextBox 41"/>
            <p:cNvSpPr txBox="1"/>
            <p:nvPr/>
          </p:nvSpPr>
          <p:spPr>
            <a:xfrm>
              <a:off x="2864514" y="5976862"/>
              <a:ext cx="1364327" cy="338554"/>
            </a:xfrm>
            <a:prstGeom prst="rect">
              <a:avLst/>
            </a:prstGeom>
            <a:noFill/>
          </p:spPr>
          <p:txBody>
            <a:bodyPr wrap="square" rtlCol="0">
              <a:spAutoFit/>
            </a:bodyPr>
            <a:lstStyle/>
            <a:p>
              <a:pPr algn="ctr"/>
              <a:r>
                <a:rPr lang="en-US" sz="1600" b="1" i="1" dirty="0">
                  <a:solidFill>
                    <a:schemeClr val="accent4">
                      <a:lumMod val="50000"/>
                    </a:schemeClr>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95627" y="3611726"/>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36585" y="4495354"/>
              <a:ext cx="1655767" cy="369332"/>
            </a:xfrm>
            <a:prstGeom prst="rect">
              <a:avLst/>
            </a:prstGeom>
            <a:noFill/>
          </p:spPr>
          <p:txBody>
            <a:bodyPr wrap="square" rtlCol="0">
              <a:spAutoFit/>
            </a:bodyPr>
            <a:lstStyle/>
            <a:p>
              <a:pPr algn="ctr"/>
              <a:r>
                <a:rPr lang="en-US" b="1" dirty="0">
                  <a:solidFill>
                    <a:srgbClr val="00903F"/>
                  </a:solidFill>
                </a:rPr>
                <a:t>SCORE</a:t>
              </a:r>
            </a:p>
          </p:txBody>
        </p:sp>
        <p:cxnSp>
          <p:nvCxnSpPr>
            <p:cNvPr id="77" name="Straight Arrow Connector 76"/>
            <p:cNvCxnSpPr/>
            <p:nvPr/>
          </p:nvCxnSpPr>
          <p:spPr>
            <a:xfrm>
              <a:off x="2109693" y="2069120"/>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06640" y="3201088"/>
              <a:ext cx="777507" cy="3980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1" name="Straight Arrow Connector 80"/>
            <p:cNvCxnSpPr/>
            <p:nvPr/>
          </p:nvCxnSpPr>
          <p:spPr>
            <a:xfrm>
              <a:off x="2109693" y="3682328"/>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06640" y="4914526"/>
              <a:ext cx="777507" cy="355383"/>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3" name="Straight Arrow Connector 82"/>
            <p:cNvCxnSpPr/>
            <p:nvPr/>
          </p:nvCxnSpPr>
          <p:spPr>
            <a:xfrm>
              <a:off x="2109693" y="5353113"/>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xmlns="" id="{CB3BBCC2-3583-D149-8B23-994F4B112483}"/>
                </a:ext>
              </a:extLst>
            </p:cNvPr>
            <p:cNvSpPr/>
            <p:nvPr/>
          </p:nvSpPr>
          <p:spPr>
            <a:xfrm>
              <a:off x="2999876" y="3099450"/>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a16="http://schemas.microsoft.com/office/drawing/2014/main" xmlns="" id="{FA154F14-FEFC-C241-A96F-8449150D3BAD}"/>
                </a:ext>
              </a:extLst>
            </p:cNvPr>
            <p:cNvSpPr/>
            <p:nvPr/>
          </p:nvSpPr>
          <p:spPr>
            <a:xfrm>
              <a:off x="2999876" y="4750477"/>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pic>
          <p:nvPicPr>
            <p:cNvPr id="27" name="Picture 26">
              <a:extLst>
                <a:ext uri="{FF2B5EF4-FFF2-40B4-BE49-F238E27FC236}">
                  <a16:creationId xmlns:a16="http://schemas.microsoft.com/office/drawing/2014/main" xmlns="" id="{C6A1960E-A098-2049-B890-65B8D7EFBDE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08623" y="3182669"/>
              <a:ext cx="1764000" cy="1069749"/>
            </a:xfrm>
            <a:prstGeom prst="rect">
              <a:avLst/>
            </a:prstGeom>
            <a:ln>
              <a:solidFill>
                <a:srgbClr val="00B050"/>
              </a:solidFill>
            </a:ln>
          </p:spPr>
        </p:pic>
        <p:pic>
          <p:nvPicPr>
            <p:cNvPr id="28" name="Picture 27">
              <a:extLst>
                <a:ext uri="{FF2B5EF4-FFF2-40B4-BE49-F238E27FC236}">
                  <a16:creationId xmlns:a16="http://schemas.microsoft.com/office/drawing/2014/main" xmlns="" id="{3893E083-706D-3748-A280-88624CE53A56}"/>
                </a:ext>
              </a:extLst>
            </p:cNvPr>
            <p:cNvPicPr>
              <a:picLocks noChangeAspect="1"/>
            </p:cNvPicPr>
            <p:nvPr/>
          </p:nvPicPr>
          <p:blipFill>
            <a:blip r:embed="rId5"/>
            <a:stretch>
              <a:fillRect/>
            </a:stretch>
          </p:blipFill>
          <p:spPr>
            <a:xfrm>
              <a:off x="417466" y="1439567"/>
              <a:ext cx="1556871" cy="1349707"/>
            </a:xfrm>
            <a:prstGeom prst="rect">
              <a:avLst/>
            </a:prstGeom>
            <a:ln>
              <a:solidFill>
                <a:schemeClr val="accent4"/>
              </a:solidFill>
            </a:ln>
          </p:spPr>
        </p:pic>
        <p:pic>
          <p:nvPicPr>
            <p:cNvPr id="31" name="Picture 30">
              <a:extLst>
                <a:ext uri="{FF2B5EF4-FFF2-40B4-BE49-F238E27FC236}">
                  <a16:creationId xmlns:a16="http://schemas.microsoft.com/office/drawing/2014/main" xmlns="" id="{CED2F59E-77B4-8242-9C31-C7126248DD1C}"/>
                </a:ext>
              </a:extLst>
            </p:cNvPr>
            <p:cNvPicPr>
              <a:picLocks noChangeAspect="1"/>
            </p:cNvPicPr>
            <p:nvPr/>
          </p:nvPicPr>
          <p:blipFill>
            <a:blip r:embed="rId6"/>
            <a:stretch>
              <a:fillRect/>
            </a:stretch>
          </p:blipFill>
          <p:spPr>
            <a:xfrm>
              <a:off x="212497" y="4750477"/>
              <a:ext cx="1764000" cy="1509926"/>
            </a:xfrm>
            <a:prstGeom prst="rect">
              <a:avLst/>
            </a:prstGeom>
            <a:ln>
              <a:solidFill>
                <a:srgbClr val="FF0000"/>
              </a:solidFill>
            </a:ln>
          </p:spPr>
        </p:pic>
        <p:sp>
          <p:nvSpPr>
            <p:cNvPr id="47" name="Rectangle 46"/>
            <p:cNvSpPr/>
            <p:nvPr/>
          </p:nvSpPr>
          <p:spPr>
            <a:xfrm>
              <a:off x="8836585" y="2519966"/>
              <a:ext cx="1655768" cy="2015936"/>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grpSp>
      <p:pic>
        <p:nvPicPr>
          <p:cNvPr id="50" name="Picture 49">
            <a:extLst>
              <a:ext uri="{FF2B5EF4-FFF2-40B4-BE49-F238E27FC236}">
                <a16:creationId xmlns:a16="http://schemas.microsoft.com/office/drawing/2014/main" xmlns="" id="{3701544D-AA78-0F47-9FBC-AE12E5E70F96}"/>
              </a:ext>
            </a:extLst>
          </p:cNvPr>
          <p:cNvPicPr>
            <a:picLocks noChangeAspect="1"/>
          </p:cNvPicPr>
          <p:nvPr/>
        </p:nvPicPr>
        <p:blipFill>
          <a:blip r:embed="rId7"/>
          <a:stretch>
            <a:fillRect/>
          </a:stretch>
        </p:blipFill>
        <p:spPr>
          <a:xfrm>
            <a:off x="11026321" y="4218274"/>
            <a:ext cx="990454" cy="345244"/>
          </a:xfrm>
          <a:prstGeom prst="rect">
            <a:avLst/>
          </a:prstGeom>
          <a:ln w="28575">
            <a:solidFill>
              <a:srgbClr val="4472C4"/>
            </a:solidFill>
          </a:ln>
        </p:spPr>
      </p:pic>
      <p:sp>
        <p:nvSpPr>
          <p:cNvPr id="3" name="TextBox 2">
            <a:extLst>
              <a:ext uri="{FF2B5EF4-FFF2-40B4-BE49-F238E27FC236}">
                <a16:creationId xmlns:a16="http://schemas.microsoft.com/office/drawing/2014/main" xmlns="" id="{F747DFE5-27B8-5643-9FB5-436ADBD619B9}"/>
              </a:ext>
            </a:extLst>
          </p:cNvPr>
          <p:cNvSpPr txBox="1"/>
          <p:nvPr/>
        </p:nvSpPr>
        <p:spPr>
          <a:xfrm>
            <a:off x="2582628" y="342324"/>
            <a:ext cx="1913802" cy="707886"/>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Wingdings" charset="2"/>
              <a:buChar char="Ø"/>
            </a:pPr>
            <a:r>
              <a:rPr lang="en-US" sz="2000" b="1" dirty="0">
                <a:solidFill>
                  <a:schemeClr val="accent5">
                    <a:lumMod val="75000"/>
                  </a:schemeClr>
                </a:solidFill>
              </a:rPr>
              <a:t>Pitch</a:t>
            </a:r>
          </a:p>
          <a:p>
            <a:pPr marL="342900" indent="-342900">
              <a:buFont typeface="Wingdings" charset="2"/>
              <a:buChar char="Ø"/>
            </a:pPr>
            <a:r>
              <a:rPr lang="en-US" sz="2000" b="1" dirty="0">
                <a:solidFill>
                  <a:schemeClr val="accent5">
                    <a:lumMod val="75000"/>
                  </a:schemeClr>
                </a:solidFill>
              </a:rPr>
              <a:t>Note shape</a:t>
            </a:r>
          </a:p>
        </p:txBody>
      </p:sp>
    </p:spTree>
    <p:extLst>
      <p:ext uri="{BB962C8B-B14F-4D97-AF65-F5344CB8AC3E}">
        <p14:creationId xmlns:p14="http://schemas.microsoft.com/office/powerpoint/2010/main" val="32598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10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7A06913E-D30B-7A4B-8D3A-2B3F8148BB9C}"/>
              </a:ext>
            </a:extLst>
          </p:cNvPr>
          <p:cNvSpPr>
            <a:spLocks noGrp="1"/>
          </p:cNvSpPr>
          <p:nvPr>
            <p:ph idx="1"/>
          </p:nvPr>
        </p:nvSpPr>
        <p:spPr>
          <a:xfrm>
            <a:off x="838200" y="2985232"/>
            <a:ext cx="10515600" cy="3191730"/>
          </a:xfrm>
        </p:spPr>
        <p:txBody>
          <a:bodyPr>
            <a:normAutofit/>
          </a:bodyPr>
          <a:lstStyle/>
          <a:p>
            <a:r>
              <a:rPr lang="en-CA" sz="2700" dirty="0"/>
              <a:t>Digitization and encoding of the repertoire as musical scores in a machine-readable file format</a:t>
            </a:r>
          </a:p>
          <a:p>
            <a:r>
              <a:rPr lang="en-CA" sz="2700" dirty="0"/>
              <a:t>Facilitate its preservation, dissemination, study by musicologists, and appreciation by the general public</a:t>
            </a:r>
          </a:p>
          <a:p>
            <a:r>
              <a:rPr lang="en-CA" sz="2700" dirty="0"/>
              <a:t>We expect this research to be used as a model for the digitization of the mensural repertoire of other countries that were once part of the colonial past</a:t>
            </a:r>
            <a:endParaRPr lang="en-US" sz="2700" dirty="0"/>
          </a:p>
        </p:txBody>
      </p:sp>
      <p:sp>
        <p:nvSpPr>
          <p:cNvPr id="4" name="Slide Number Placeholder 3">
            <a:extLst>
              <a:ext uri="{FF2B5EF4-FFF2-40B4-BE49-F238E27FC236}">
                <a16:creationId xmlns:a16="http://schemas.microsoft.com/office/drawing/2014/main" xmlns="" id="{56718172-4617-7248-A65A-12866B5027CF}"/>
              </a:ext>
            </a:extLst>
          </p:cNvPr>
          <p:cNvSpPr>
            <a:spLocks noGrp="1"/>
          </p:cNvSpPr>
          <p:nvPr>
            <p:ph type="sldNum" sz="quarter" idx="12"/>
          </p:nvPr>
        </p:nvSpPr>
        <p:spPr/>
        <p:txBody>
          <a:bodyPr/>
          <a:lstStyle/>
          <a:p>
            <a:fld id="{FEB79235-E426-D04C-BD5A-D6C3FB9C44CE}" type="slidenum">
              <a:rPr lang="en-US" smtClean="0"/>
              <a:t>24</a:t>
            </a:fld>
            <a:endParaRPr lang="en-US"/>
          </a:p>
        </p:txBody>
      </p:sp>
      <p:graphicFrame>
        <p:nvGraphicFramePr>
          <p:cNvPr id="5" name="Diagram 4">
            <a:extLst>
              <a:ext uri="{FF2B5EF4-FFF2-40B4-BE49-F238E27FC236}">
                <a16:creationId xmlns:a16="http://schemas.microsoft.com/office/drawing/2014/main" xmlns="" id="{2336C2DA-6D9F-6D43-8BD2-A6531EE378B2}"/>
              </a:ext>
            </a:extLst>
          </p:cNvPr>
          <p:cNvGraphicFramePr/>
          <p:nvPr>
            <p:extLst>
              <p:ext uri="{D42A27DB-BD31-4B8C-83A1-F6EECF244321}">
                <p14:modId xmlns:p14="http://schemas.microsoft.com/office/powerpoint/2010/main" val="369552259"/>
              </p:ext>
            </p:extLst>
          </p:nvPr>
        </p:nvGraphicFramePr>
        <p:xfrm>
          <a:off x="654570" y="1480281"/>
          <a:ext cx="1088285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xmlns="" id="{D925AC3F-7274-6D46-BF36-7CCA5695C931}"/>
              </a:ext>
            </a:extLst>
          </p:cNvPr>
          <p:cNvSpPr txBox="1">
            <a:spLocks/>
          </p:cNvSpPr>
          <p:nvPr/>
        </p:nvSpPr>
        <p:spPr>
          <a:xfrm>
            <a:off x="0" y="-24670"/>
            <a:ext cx="12192000" cy="1325563"/>
          </a:xfrm>
          <a:prstGeom prst="rect">
            <a:avLst/>
          </a:prstGeom>
          <a:solidFill>
            <a:schemeClr val="tx1">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Expected Results</a:t>
            </a:r>
          </a:p>
        </p:txBody>
      </p:sp>
    </p:spTree>
    <p:extLst>
      <p:ext uri="{BB962C8B-B14F-4D97-AF65-F5344CB8AC3E}">
        <p14:creationId xmlns:p14="http://schemas.microsoft.com/office/powerpoint/2010/main" val="3064934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1132046"/>
            <a:ext cx="11360800" cy="1896057"/>
          </a:xfrm>
          <a:prstGeom prst="rect">
            <a:avLst/>
          </a:prstGeom>
        </p:spPr>
        <p:txBody>
          <a:bodyPr vert="horz" lIns="121900" tIns="121900" rIns="121900" bIns="121900" rtlCol="0" anchor="ctr" anchorCtr="0">
            <a:noAutofit/>
          </a:bodyPr>
          <a:lstStyle/>
          <a:p>
            <a:r>
              <a:rPr lang="en" sz="5400" b="1" dirty="0"/>
              <a:t>Thank you!</a:t>
            </a:r>
            <a:br>
              <a:rPr lang="en" sz="5400" b="1" dirty="0"/>
            </a:br>
            <a:r>
              <a:rPr lang="en" sz="2000" b="1" dirty="0"/>
              <a:t/>
            </a:r>
            <a:br>
              <a:rPr lang="en" sz="2000" b="1" dirty="0"/>
            </a:br>
            <a:r>
              <a:rPr lang="en-CA" sz="2500" b="1" dirty="0">
                <a:hlinkClick r:id="rId3"/>
              </a:rPr>
              <a:t>m</a:t>
            </a:r>
            <a:r>
              <a:rPr lang="en" sz="2500" b="1" dirty="0">
                <a:hlinkClick r:id="rId3"/>
              </a:rPr>
              <a:t>artha.thomaeelias@mail.mcgill.ca</a:t>
            </a:r>
            <a:endParaRPr lang="en" sz="2500" b="1" dirty="0"/>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25</a:t>
            </a:fld>
            <a:endParaRPr lang="en"/>
          </a:p>
        </p:txBody>
      </p:sp>
      <p:pic>
        <p:nvPicPr>
          <p:cNvPr id="408" name="Shape 408"/>
          <p:cNvPicPr preferRelativeResize="0"/>
          <p:nvPr/>
        </p:nvPicPr>
        <p:blipFill>
          <a:blip r:embed="rId4">
            <a:alphaModFix/>
          </a:blip>
          <a:stretch>
            <a:fillRect/>
          </a:stretch>
        </p:blipFill>
        <p:spPr>
          <a:xfrm>
            <a:off x="1988900" y="3098237"/>
            <a:ext cx="5060896" cy="605100"/>
          </a:xfrm>
          <a:prstGeom prst="rect">
            <a:avLst/>
          </a:prstGeom>
          <a:noFill/>
          <a:ln>
            <a:noFill/>
          </a:ln>
        </p:spPr>
      </p:pic>
      <p:pic>
        <p:nvPicPr>
          <p:cNvPr id="409" name="Shape 409"/>
          <p:cNvPicPr preferRelativeResize="0"/>
          <p:nvPr/>
        </p:nvPicPr>
        <p:blipFill>
          <a:blip r:embed="rId5">
            <a:alphaModFix/>
          </a:blip>
          <a:stretch>
            <a:fillRect/>
          </a:stretch>
        </p:blipFill>
        <p:spPr>
          <a:xfrm>
            <a:off x="9070233" y="2923413"/>
            <a:ext cx="1036067" cy="1036067"/>
          </a:xfrm>
          <a:prstGeom prst="rect">
            <a:avLst/>
          </a:prstGeom>
          <a:noFill/>
          <a:ln>
            <a:noFill/>
          </a:ln>
        </p:spPr>
      </p:pic>
      <p:pic>
        <p:nvPicPr>
          <p:cNvPr id="410" name="Shape 410"/>
          <p:cNvPicPr preferRelativeResize="0"/>
          <p:nvPr/>
        </p:nvPicPr>
        <p:blipFill>
          <a:blip r:embed="rId6">
            <a:alphaModFix/>
          </a:blip>
          <a:stretch>
            <a:fillRect/>
          </a:stretch>
        </p:blipFill>
        <p:spPr>
          <a:xfrm>
            <a:off x="1988900" y="3773472"/>
            <a:ext cx="8117399" cy="2152199"/>
          </a:xfrm>
          <a:prstGeom prst="rect">
            <a:avLst/>
          </a:prstGeom>
          <a:noFill/>
          <a:ln>
            <a:noFill/>
          </a:ln>
        </p:spPr>
      </p:pic>
      <p:pic>
        <p:nvPicPr>
          <p:cNvPr id="3" name="Picture 2">
            <a:extLst>
              <a:ext uri="{FF2B5EF4-FFF2-40B4-BE49-F238E27FC236}">
                <a16:creationId xmlns:a16="http://schemas.microsoft.com/office/drawing/2014/main" xmlns="" id="{CEAFA4B4-07A2-5048-9489-3F9983C21F97}"/>
              </a:ext>
            </a:extLst>
          </p:cNvPr>
          <p:cNvPicPr>
            <a:picLocks noChangeAspect="1"/>
          </p:cNvPicPr>
          <p:nvPr/>
        </p:nvPicPr>
        <p:blipFill>
          <a:blip r:embed="rId7"/>
          <a:stretch>
            <a:fillRect/>
          </a:stretch>
        </p:blipFill>
        <p:spPr>
          <a:xfrm>
            <a:off x="7110873" y="3047858"/>
            <a:ext cx="1898282" cy="661687"/>
          </a:xfrm>
          <a:prstGeom prst="rect">
            <a:avLst/>
          </a:prstGeom>
        </p:spPr>
      </p:pic>
    </p:spTree>
    <p:extLst>
      <p:ext uri="{BB962C8B-B14F-4D97-AF65-F5344CB8AC3E}">
        <p14:creationId xmlns:p14="http://schemas.microsoft.com/office/powerpoint/2010/main" val="2596306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9B42F3FB-0958-E644-8239-524FF82CCBFA}"/>
              </a:ext>
            </a:extLst>
          </p:cNvPr>
          <p:cNvSpPr>
            <a:spLocks noGrp="1"/>
          </p:cNvSpPr>
          <p:nvPr>
            <p:ph type="title"/>
          </p:nvPr>
        </p:nvSpPr>
        <p:spPr>
          <a:xfrm>
            <a:off x="437437" y="643468"/>
            <a:ext cx="3686400" cy="1276772"/>
          </a:xfrm>
          <a:noFill/>
          <a:ln w="19050">
            <a:solidFill>
              <a:schemeClr val="bg1"/>
            </a:solidFill>
          </a:ln>
        </p:spPr>
        <p:txBody>
          <a:bodyPr wrap="square">
            <a:normAutofit/>
          </a:bodyPr>
          <a:lstStyle/>
          <a:p>
            <a:pPr algn="ctr"/>
            <a:r>
              <a:rPr lang="en-US" sz="3200" dirty="0">
                <a:solidFill>
                  <a:schemeClr val="bg1"/>
                </a:solidFill>
              </a:rPr>
              <a:t>Guatemalan</a:t>
            </a:r>
            <a:br>
              <a:rPr lang="en-US" sz="3200" dirty="0">
                <a:solidFill>
                  <a:schemeClr val="bg1"/>
                </a:solidFill>
              </a:rPr>
            </a:br>
            <a:r>
              <a:rPr lang="en-US" sz="3200" dirty="0">
                <a:solidFill>
                  <a:schemeClr val="bg1"/>
                </a:solidFill>
              </a:rPr>
              <a:t>Choirbooks</a:t>
            </a:r>
          </a:p>
        </p:txBody>
      </p:sp>
      <p:sp>
        <p:nvSpPr>
          <p:cNvPr id="3" name="Content Placeholder 2">
            <a:extLst>
              <a:ext uri="{FF2B5EF4-FFF2-40B4-BE49-F238E27FC236}">
                <a16:creationId xmlns:a16="http://schemas.microsoft.com/office/drawing/2014/main" xmlns="" id="{A77CEEE3-92F0-4A44-BBCC-3F62EBD84AE5}"/>
              </a:ext>
            </a:extLst>
          </p:cNvPr>
          <p:cNvSpPr>
            <a:spLocks noGrp="1"/>
          </p:cNvSpPr>
          <p:nvPr>
            <p:ph idx="1"/>
          </p:nvPr>
        </p:nvSpPr>
        <p:spPr>
          <a:xfrm>
            <a:off x="437437" y="2179320"/>
            <a:ext cx="3684857" cy="3874347"/>
          </a:xfrm>
        </p:spPr>
        <p:txBody>
          <a:bodyPr>
            <a:noAutofit/>
          </a:bodyPr>
          <a:lstStyle/>
          <a:p>
            <a:r>
              <a:rPr lang="en-US" sz="2300" dirty="0">
                <a:solidFill>
                  <a:schemeClr val="bg1"/>
                </a:solidFill>
              </a:rPr>
              <a:t>6 manuscripts copied between XVI - XVIII</a:t>
            </a:r>
          </a:p>
          <a:p>
            <a:r>
              <a:rPr lang="en-US" sz="2300" dirty="0">
                <a:solidFill>
                  <a:schemeClr val="bg1"/>
                </a:solidFill>
              </a:rPr>
              <a:t>Choirbook format</a:t>
            </a:r>
          </a:p>
          <a:p>
            <a:r>
              <a:rPr lang="en-US" sz="2300" dirty="0">
                <a:solidFill>
                  <a:schemeClr val="bg1"/>
                </a:solidFill>
              </a:rPr>
              <a:t>Written in </a:t>
            </a:r>
            <a:r>
              <a:rPr lang="en-US" sz="2300" b="1" dirty="0">
                <a:solidFill>
                  <a:schemeClr val="bg1"/>
                </a:solidFill>
              </a:rPr>
              <a:t>mensural notation</a:t>
            </a:r>
          </a:p>
          <a:p>
            <a:pPr lvl="1"/>
            <a:r>
              <a:rPr lang="en-US" sz="2300" dirty="0">
                <a:solidFill>
                  <a:schemeClr val="bg1"/>
                </a:solidFill>
              </a:rPr>
              <a:t>Music notation system used in Europe throughout the Late Middle Ages and the Renaissance</a:t>
            </a:r>
          </a:p>
          <a:p>
            <a:endParaRPr lang="en-US" sz="2300" dirty="0">
              <a:solidFill>
                <a:schemeClr val="bg1"/>
              </a:solidFill>
            </a:endParaRPr>
          </a:p>
        </p:txBody>
      </p:sp>
      <p:pic>
        <p:nvPicPr>
          <p:cNvPr id="5" name="Picture 4" descr="A picture containing text, receipt&#13;&#10;&#13;&#10;Description automatically generated">
            <a:extLst>
              <a:ext uri="{FF2B5EF4-FFF2-40B4-BE49-F238E27FC236}">
                <a16:creationId xmlns:a16="http://schemas.microsoft.com/office/drawing/2014/main" xmlns="" id="{7D812AFA-2E4C-C242-BE15-660B61ED8D8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sp>
        <p:nvSpPr>
          <p:cNvPr id="6" name="Slide Number Placeholder 5">
            <a:extLst>
              <a:ext uri="{FF2B5EF4-FFF2-40B4-BE49-F238E27FC236}">
                <a16:creationId xmlns:a16="http://schemas.microsoft.com/office/drawing/2014/main" xmlns="" id="{E6FDA2B6-211D-2643-BE4A-4E27F6AA0755}"/>
              </a:ext>
            </a:extLst>
          </p:cNvPr>
          <p:cNvSpPr>
            <a:spLocks noGrp="1"/>
          </p:cNvSpPr>
          <p:nvPr>
            <p:ph type="sldNum" sz="quarter" idx="12"/>
          </p:nvPr>
        </p:nvSpPr>
        <p:spPr/>
        <p:txBody>
          <a:bodyPr/>
          <a:lstStyle/>
          <a:p>
            <a:fld id="{FEB79235-E426-D04C-BD5A-D6C3FB9C44CE}" type="slidenum">
              <a:rPr lang="en-US" smtClean="0"/>
              <a:t>3</a:t>
            </a:fld>
            <a:endParaRPr lang="en-US"/>
          </a:p>
        </p:txBody>
      </p:sp>
    </p:spTree>
    <p:extLst>
      <p:ext uri="{BB962C8B-B14F-4D97-AF65-F5344CB8AC3E}">
        <p14:creationId xmlns:p14="http://schemas.microsoft.com/office/powerpoint/2010/main" val="2700450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xmlns=""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1"/>
                </a:solidFill>
              </a:rPr>
              <a:t>Lack of high-quality digital images</a:t>
            </a:r>
          </a:p>
          <a:p>
            <a:endParaRPr lang="en-US" sz="2400" dirty="0">
              <a:solidFill>
                <a:schemeClr val="bg1"/>
              </a:solidFill>
            </a:endParaRPr>
          </a:p>
          <a:p>
            <a:r>
              <a:rPr lang="en-US" sz="2400" dirty="0">
                <a:solidFill>
                  <a:schemeClr val="bg1"/>
                </a:solidFill>
              </a:rPr>
              <a:t>Notation style (mensural notation)</a:t>
            </a:r>
          </a:p>
          <a:p>
            <a:endParaRPr lang="en-US" sz="2400" dirty="0">
              <a:solidFill>
                <a:schemeClr val="bg1"/>
              </a:solidFill>
            </a:endParaRPr>
          </a:p>
          <a:p>
            <a:r>
              <a:rPr lang="en-US" sz="2400" dirty="0">
                <a:solidFill>
                  <a:schemeClr val="bg1"/>
                </a:solidFill>
              </a:rPr>
              <a:t>Layout</a:t>
            </a:r>
            <a:br>
              <a:rPr lang="en-US" sz="2400" dirty="0">
                <a:solidFill>
                  <a:schemeClr val="bg1"/>
                </a:solidFill>
              </a:rPr>
            </a:br>
            <a:r>
              <a:rPr lang="en-US" sz="2400" dirty="0">
                <a:solidFill>
                  <a:schemeClr val="bg1"/>
                </a:solidFill>
              </a:rPr>
              <a:t>(</a:t>
            </a:r>
            <a:r>
              <a:rPr lang="en-US" sz="2400" dirty="0" err="1">
                <a:solidFill>
                  <a:schemeClr val="bg1"/>
                </a:solidFill>
              </a:rPr>
              <a:t>choirbook</a:t>
            </a:r>
            <a:r>
              <a:rPr lang="en-US" sz="2400"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a16="http://schemas.microsoft.com/office/drawing/2014/main" xmlns="" id="{490D59F8-AAFD-484F-AB4B-A627BB1E45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sp>
        <p:nvSpPr>
          <p:cNvPr id="5" name="Slide Number Placeholder 4">
            <a:extLst>
              <a:ext uri="{FF2B5EF4-FFF2-40B4-BE49-F238E27FC236}">
                <a16:creationId xmlns:a16="http://schemas.microsoft.com/office/drawing/2014/main" xmlns="" id="{60EB7D4D-68E0-FC4E-BF38-DAA51E34FDDB}"/>
              </a:ext>
            </a:extLst>
          </p:cNvPr>
          <p:cNvSpPr>
            <a:spLocks noGrp="1"/>
          </p:cNvSpPr>
          <p:nvPr>
            <p:ph type="sldNum" sz="quarter" idx="12"/>
          </p:nvPr>
        </p:nvSpPr>
        <p:spPr/>
        <p:txBody>
          <a:bodyPr/>
          <a:lstStyle/>
          <a:p>
            <a:fld id="{FEB79235-E426-D04C-BD5A-D6C3FB9C44CE}" type="slidenum">
              <a:rPr lang="en-US" smtClean="0"/>
              <a:t>4</a:t>
            </a:fld>
            <a:endParaRPr lang="en-US"/>
          </a:p>
        </p:txBody>
      </p:sp>
    </p:spTree>
    <p:extLst>
      <p:ext uri="{BB962C8B-B14F-4D97-AF65-F5344CB8AC3E}">
        <p14:creationId xmlns:p14="http://schemas.microsoft.com/office/powerpoint/2010/main" val="3330673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xmlns="" id="{0B16043B-BB84-9948-96B5-A26EA68131BD}"/>
              </a:ext>
            </a:extLst>
          </p:cNvPr>
          <p:cNvSpPr>
            <a:spLocks noGrp="1"/>
          </p:cNvSpPr>
          <p:nvPr>
            <p:ph idx="1"/>
          </p:nvPr>
        </p:nvSpPr>
        <p:spPr>
          <a:xfrm>
            <a:off x="643468" y="2458387"/>
            <a:ext cx="3363973" cy="3756145"/>
          </a:xfrm>
        </p:spPr>
        <p:txBody>
          <a:bodyPr>
            <a:normAutofit/>
          </a:bodyPr>
          <a:lstStyle/>
          <a:p>
            <a:r>
              <a:rPr lang="en-US" sz="2400" b="1" dirty="0">
                <a:solidFill>
                  <a:schemeClr val="bg1"/>
                </a:solidFill>
              </a:rPr>
              <a:t>Lack of high-quality digital images</a:t>
            </a:r>
          </a:p>
          <a:p>
            <a:endParaRPr lang="en-US" sz="2400" dirty="0">
              <a:solidFill>
                <a:schemeClr val="bg1"/>
              </a:solidFill>
            </a:endParaRPr>
          </a:p>
          <a:p>
            <a:r>
              <a:rPr lang="en-US" sz="2400" dirty="0">
                <a:solidFill>
                  <a:schemeClr val="bg2"/>
                </a:solidFill>
              </a:rPr>
              <a:t>Notation style (mensural notation)</a:t>
            </a:r>
          </a:p>
          <a:p>
            <a:endParaRPr lang="en-US" sz="2400" dirty="0">
              <a:solidFill>
                <a:schemeClr val="bg2"/>
              </a:solidFill>
            </a:endParaRPr>
          </a:p>
          <a:p>
            <a:r>
              <a:rPr lang="en-US" sz="2400" dirty="0">
                <a:solidFill>
                  <a:schemeClr val="bg2"/>
                </a:solidFill>
              </a:rPr>
              <a:t>Layout</a:t>
            </a:r>
            <a:br>
              <a:rPr lang="en-US" sz="2400" dirty="0">
                <a:solidFill>
                  <a:schemeClr val="bg2"/>
                </a:solidFill>
              </a:rPr>
            </a:br>
            <a:r>
              <a:rPr lang="en-US" sz="2400" dirty="0">
                <a:solidFill>
                  <a:schemeClr val="bg2"/>
                </a:solidFill>
              </a:rPr>
              <a:t>(</a:t>
            </a:r>
            <a:r>
              <a:rPr lang="en-US" sz="2400" dirty="0" err="1">
                <a:solidFill>
                  <a:schemeClr val="bg2"/>
                </a:solidFill>
              </a:rPr>
              <a:t>choirbook</a:t>
            </a:r>
            <a:r>
              <a:rPr lang="en-US" sz="2400" dirty="0">
                <a:solidFill>
                  <a:schemeClr val="bg2"/>
                </a:solidFill>
              </a:rPr>
              <a:t> format)</a:t>
            </a:r>
          </a:p>
          <a:p>
            <a:pPr marL="0" indent="0">
              <a:buNone/>
            </a:pPr>
            <a:endParaRPr lang="en-US" sz="2400" dirty="0">
              <a:solidFill>
                <a:schemeClr val="bg2"/>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a16="http://schemas.microsoft.com/office/drawing/2014/main" xmlns="" id="{490D59F8-AAFD-484F-AB4B-A627BB1E45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sp>
        <p:nvSpPr>
          <p:cNvPr id="5" name="Slide Number Placeholder 4">
            <a:extLst>
              <a:ext uri="{FF2B5EF4-FFF2-40B4-BE49-F238E27FC236}">
                <a16:creationId xmlns:a16="http://schemas.microsoft.com/office/drawing/2014/main" xmlns="" id="{60EB7D4D-68E0-FC4E-BF38-DAA51E34FD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79235-E426-D04C-BD5A-D6C3FB9C44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46250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a:xfrm>
            <a:off x="3813880" y="501758"/>
            <a:ext cx="4564240" cy="5854485"/>
          </a:xfrm>
        </p:spPr>
      </p:pic>
      <p:sp>
        <p:nvSpPr>
          <p:cNvPr id="4" name="Slide Number Placeholder 3"/>
          <p:cNvSpPr>
            <a:spLocks noGrp="1"/>
          </p:cNvSpPr>
          <p:nvPr>
            <p:ph type="sldNum" sz="quarter" idx="12"/>
          </p:nvPr>
        </p:nvSpPr>
        <p:spPr/>
        <p:txBody>
          <a:bodyPr/>
          <a:lstStyle/>
          <a:p>
            <a:fld id="{FEB79235-E426-D04C-BD5A-D6C3FB9C44CE}" type="slidenum">
              <a:rPr lang="en-US" smtClean="0"/>
              <a:t>6</a:t>
            </a:fld>
            <a:endParaRPr lang="en-US"/>
          </a:p>
        </p:txBody>
      </p:sp>
    </p:spTree>
    <p:extLst>
      <p:ext uri="{BB962C8B-B14F-4D97-AF65-F5344CB8AC3E}">
        <p14:creationId xmlns:p14="http://schemas.microsoft.com/office/powerpoint/2010/main" val="136036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xmlns=""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2"/>
                </a:solidFill>
              </a:rPr>
              <a:t>Lack of high-quality digital images</a:t>
            </a:r>
          </a:p>
          <a:p>
            <a:endParaRPr lang="en-US" sz="2400" dirty="0">
              <a:solidFill>
                <a:schemeClr val="bg1"/>
              </a:solidFill>
            </a:endParaRPr>
          </a:p>
          <a:p>
            <a:r>
              <a:rPr lang="en-US" sz="2400" b="1" dirty="0">
                <a:solidFill>
                  <a:schemeClr val="bg1"/>
                </a:solidFill>
              </a:rPr>
              <a:t>Notation style (mensural notation)</a:t>
            </a:r>
          </a:p>
          <a:p>
            <a:endParaRPr lang="en-US" sz="2400" dirty="0">
              <a:solidFill>
                <a:schemeClr val="bg1"/>
              </a:solidFill>
            </a:endParaRPr>
          </a:p>
          <a:p>
            <a:r>
              <a:rPr lang="en-US" sz="2400" dirty="0">
                <a:solidFill>
                  <a:schemeClr val="bg2"/>
                </a:solidFill>
              </a:rPr>
              <a:t>Layout</a:t>
            </a:r>
            <a:br>
              <a:rPr lang="en-US" sz="2400" dirty="0">
                <a:solidFill>
                  <a:schemeClr val="bg2"/>
                </a:solidFill>
              </a:rPr>
            </a:br>
            <a:r>
              <a:rPr lang="en-US" sz="2400" dirty="0">
                <a:solidFill>
                  <a:schemeClr val="bg2"/>
                </a:solidFill>
              </a:rPr>
              <a:t>(</a:t>
            </a:r>
            <a:r>
              <a:rPr lang="en-US" sz="2400" dirty="0" err="1">
                <a:solidFill>
                  <a:schemeClr val="bg2"/>
                </a:solidFill>
              </a:rPr>
              <a:t>choirbook</a:t>
            </a:r>
            <a:r>
              <a:rPr lang="en-US" sz="2400" dirty="0">
                <a:solidFill>
                  <a:schemeClr val="bg2"/>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a16="http://schemas.microsoft.com/office/drawing/2014/main" xmlns="" id="{490D59F8-AAFD-484F-AB4B-A627BB1E45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sp>
        <p:nvSpPr>
          <p:cNvPr id="5" name="Slide Number Placeholder 4">
            <a:extLst>
              <a:ext uri="{FF2B5EF4-FFF2-40B4-BE49-F238E27FC236}">
                <a16:creationId xmlns:a16="http://schemas.microsoft.com/office/drawing/2014/main" xmlns="" id="{60EB7D4D-68E0-FC4E-BF38-DAA51E34FDDB}"/>
              </a:ext>
            </a:extLst>
          </p:cNvPr>
          <p:cNvSpPr>
            <a:spLocks noGrp="1"/>
          </p:cNvSpPr>
          <p:nvPr>
            <p:ph type="sldNum" sz="quarter" idx="12"/>
          </p:nvPr>
        </p:nvSpPr>
        <p:spPr/>
        <p:txBody>
          <a:bodyPr/>
          <a:lstStyle/>
          <a:p>
            <a:fld id="{FEB79235-E426-D04C-BD5A-D6C3FB9C44CE}" type="slidenum">
              <a:rPr lang="en-US" smtClean="0"/>
              <a:t>7</a:t>
            </a:fld>
            <a:endParaRPr lang="en-US"/>
          </a:p>
        </p:txBody>
      </p:sp>
    </p:spTree>
    <p:extLst>
      <p:ext uri="{BB962C8B-B14F-4D97-AF65-F5344CB8AC3E}">
        <p14:creationId xmlns:p14="http://schemas.microsoft.com/office/powerpoint/2010/main" val="687234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0" y="0"/>
            <a:ext cx="12192000" cy="1218357"/>
          </a:xfrm>
          <a:prstGeom prst="rect">
            <a:avLst/>
          </a:prstGeom>
          <a:solidFill>
            <a:schemeClr val="tx1">
              <a:lumMod val="75000"/>
              <a:lumOff val="25000"/>
            </a:schemeClr>
          </a:solidFill>
        </p:spPr>
        <p:txBody>
          <a:bodyPr vert="horz" lIns="121900" tIns="121900" rIns="121900" bIns="121900" rtlCol="0" anchor="ctr" anchorCtr="0">
            <a:noAutofit/>
          </a:bodyPr>
          <a:lstStyle/>
          <a:p>
            <a:pPr algn="ctr"/>
            <a:r>
              <a:rPr lang="en" dirty="0">
                <a:solidFill>
                  <a:schemeClr val="bg1"/>
                </a:solidFill>
              </a:rPr>
              <a:t>Mensural Notation</a:t>
            </a:r>
          </a:p>
        </p:txBody>
      </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8</a:t>
            </a:fld>
            <a:endParaRPr lang="en"/>
          </a:p>
        </p:txBody>
      </p:sp>
      <p:grpSp>
        <p:nvGrpSpPr>
          <p:cNvPr id="112" name="Shape 112"/>
          <p:cNvGrpSpPr/>
          <p:nvPr/>
        </p:nvGrpSpPr>
        <p:grpSpPr>
          <a:xfrm>
            <a:off x="494890" y="3086538"/>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dirty="0"/>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dirty="0"/>
                <a:t>shortest</a:t>
              </a:r>
            </a:p>
          </p:txBody>
        </p:sp>
        <p:cxnSp>
          <p:nvCxnSpPr>
            <p:cNvPr id="115" name="Shape 115"/>
            <p:cNvCxnSpPr>
              <a:cxnSpLocks/>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pic>
        <p:nvPicPr>
          <p:cNvPr id="13" name="Picture 12">
            <a:extLst>
              <a:ext uri="{FF2B5EF4-FFF2-40B4-BE49-F238E27FC236}">
                <a16:creationId xmlns:a16="http://schemas.microsoft.com/office/drawing/2014/main" xmlns="" id="{59AFCD7A-C7A5-AB4A-9E70-0F02F68A68D2}"/>
              </a:ext>
            </a:extLst>
          </p:cNvPr>
          <p:cNvPicPr>
            <a:picLocks noChangeAspect="1"/>
          </p:cNvPicPr>
          <p:nvPr/>
        </p:nvPicPr>
        <p:blipFill>
          <a:blip r:embed="rId3"/>
          <a:stretch>
            <a:fillRect/>
          </a:stretch>
        </p:blipFill>
        <p:spPr>
          <a:xfrm rot="10800000">
            <a:off x="7060755" y="3758808"/>
            <a:ext cx="4394200" cy="711200"/>
          </a:xfrm>
          <a:prstGeom prst="rect">
            <a:avLst/>
          </a:prstGeom>
        </p:spPr>
      </p:pic>
      <p:grpSp>
        <p:nvGrpSpPr>
          <p:cNvPr id="27" name="Group 26">
            <a:extLst>
              <a:ext uri="{FF2B5EF4-FFF2-40B4-BE49-F238E27FC236}">
                <a16:creationId xmlns:a16="http://schemas.microsoft.com/office/drawing/2014/main" xmlns="" id="{24A04497-0AA6-7844-90BB-8E6D20B4DAF7}"/>
              </a:ext>
            </a:extLst>
          </p:cNvPr>
          <p:cNvGrpSpPr/>
          <p:nvPr/>
        </p:nvGrpSpPr>
        <p:grpSpPr>
          <a:xfrm>
            <a:off x="6948748" y="4513018"/>
            <a:ext cx="4487931" cy="523220"/>
            <a:chOff x="3742710" y="5402033"/>
            <a:chExt cx="4487931" cy="523220"/>
          </a:xfrm>
        </p:grpSpPr>
        <p:sp>
          <p:nvSpPr>
            <p:cNvPr id="14" name="TextBox 13">
              <a:extLst>
                <a:ext uri="{FF2B5EF4-FFF2-40B4-BE49-F238E27FC236}">
                  <a16:creationId xmlns:a16="http://schemas.microsoft.com/office/drawing/2014/main" xmlns="" id="{0694F38E-7CC9-6E47-901D-4725E9D3F68D}"/>
                </a:ext>
              </a:extLst>
            </p:cNvPr>
            <p:cNvSpPr txBox="1"/>
            <p:nvPr/>
          </p:nvSpPr>
          <p:spPr>
            <a:xfrm>
              <a:off x="3742710" y="5402033"/>
              <a:ext cx="4487931" cy="523220"/>
            </a:xfrm>
            <a:prstGeom prst="rect">
              <a:avLst/>
            </a:prstGeom>
            <a:noFill/>
          </p:spPr>
          <p:txBody>
            <a:bodyPr wrap="square" rtlCol="0">
              <a:spAutoFit/>
            </a:bodyPr>
            <a:lstStyle/>
            <a:p>
              <a:r>
                <a:rPr lang="en-US" sz="2800" dirty="0">
                  <a:solidFill>
                    <a:schemeClr val="bg2">
                      <a:lumMod val="75000"/>
                    </a:schemeClr>
                  </a:solidFill>
                </a:rPr>
                <a:t>3 x	    2 x	       1 x 	3 x</a:t>
              </a:r>
            </a:p>
          </p:txBody>
        </p:sp>
        <p:pic>
          <p:nvPicPr>
            <p:cNvPr id="15" name="Picture 14">
              <a:extLst>
                <a:ext uri="{FF2B5EF4-FFF2-40B4-BE49-F238E27FC236}">
                  <a16:creationId xmlns:a16="http://schemas.microsoft.com/office/drawing/2014/main" xmlns="" id="{BD8E6A82-5C44-5E4D-ABF2-925A38B0AD34}"/>
                </a:ext>
              </a:extLst>
            </p:cNvPr>
            <p:cNvPicPr>
              <a:picLocks noChangeAspect="1"/>
            </p:cNvPicPr>
            <p:nvPr/>
          </p:nvPicPr>
          <p:blipFill rotWithShape="1">
            <a:blip r:embed="rId4">
              <a:alphaModFix amt="35000"/>
              <a:extLst>
                <a:ext uri="{28A0092B-C50C-407E-A947-70E740481C1C}">
                  <a14:useLocalDpi xmlns:a14="http://schemas.microsoft.com/office/drawing/2010/main"/>
                </a:ext>
              </a:extLst>
            </a:blip>
            <a:srcRect/>
            <a:stretch/>
          </p:blipFill>
          <p:spPr>
            <a:xfrm>
              <a:off x="4298119" y="5522069"/>
              <a:ext cx="247094" cy="288000"/>
            </a:xfrm>
            <a:prstGeom prst="rect">
              <a:avLst/>
            </a:prstGeom>
          </p:spPr>
        </p:pic>
        <p:pic>
          <p:nvPicPr>
            <p:cNvPr id="16" name="Picture 15">
              <a:extLst>
                <a:ext uri="{FF2B5EF4-FFF2-40B4-BE49-F238E27FC236}">
                  <a16:creationId xmlns:a16="http://schemas.microsoft.com/office/drawing/2014/main" xmlns="" id="{75304DC3-2703-8E4B-BB3E-7773D028099D}"/>
                </a:ext>
              </a:extLst>
            </p:cNvPr>
            <p:cNvPicPr>
              <a:picLocks noChangeAspect="1"/>
            </p:cNvPicPr>
            <p:nvPr/>
          </p:nvPicPr>
          <p:blipFill rotWithShape="1">
            <a:blip r:embed="rId4">
              <a:alphaModFix amt="35000"/>
              <a:extLst>
                <a:ext uri="{28A0092B-C50C-407E-A947-70E740481C1C}">
                  <a14:useLocalDpi xmlns:a14="http://schemas.microsoft.com/office/drawing/2010/main"/>
                </a:ext>
              </a:extLst>
            </a:blip>
            <a:srcRect/>
            <a:stretch/>
          </p:blipFill>
          <p:spPr>
            <a:xfrm>
              <a:off x="5554147" y="5519643"/>
              <a:ext cx="247094" cy="288000"/>
            </a:xfrm>
            <a:prstGeom prst="rect">
              <a:avLst/>
            </a:prstGeom>
          </p:spPr>
        </p:pic>
        <p:pic>
          <p:nvPicPr>
            <p:cNvPr id="17" name="Picture 16">
              <a:extLst>
                <a:ext uri="{FF2B5EF4-FFF2-40B4-BE49-F238E27FC236}">
                  <a16:creationId xmlns:a16="http://schemas.microsoft.com/office/drawing/2014/main" xmlns="" id="{53996B03-16EB-1E45-8199-D7230B1E6B58}"/>
                </a:ext>
              </a:extLst>
            </p:cNvPr>
            <p:cNvPicPr>
              <a:picLocks noChangeAspect="1"/>
            </p:cNvPicPr>
            <p:nvPr/>
          </p:nvPicPr>
          <p:blipFill rotWithShape="1">
            <a:blip r:embed="rId4">
              <a:alphaModFix amt="35000"/>
              <a:extLst>
                <a:ext uri="{28A0092B-C50C-407E-A947-70E740481C1C}">
                  <a14:useLocalDpi xmlns:a14="http://schemas.microsoft.com/office/drawing/2010/main"/>
                </a:ext>
              </a:extLst>
            </a:blip>
            <a:srcRect/>
            <a:stretch/>
          </p:blipFill>
          <p:spPr>
            <a:xfrm>
              <a:off x="6685666" y="5519643"/>
              <a:ext cx="247094" cy="288000"/>
            </a:xfrm>
            <a:prstGeom prst="rect">
              <a:avLst/>
            </a:prstGeom>
          </p:spPr>
        </p:pic>
        <p:pic>
          <p:nvPicPr>
            <p:cNvPr id="18" name="Picture 17">
              <a:extLst>
                <a:ext uri="{FF2B5EF4-FFF2-40B4-BE49-F238E27FC236}">
                  <a16:creationId xmlns:a16="http://schemas.microsoft.com/office/drawing/2014/main" xmlns="" id="{C72800B3-077B-F54E-AABB-FBB12AC65901}"/>
                </a:ext>
              </a:extLst>
            </p:cNvPr>
            <p:cNvPicPr>
              <a:picLocks noChangeAspect="1"/>
            </p:cNvPicPr>
            <p:nvPr/>
          </p:nvPicPr>
          <p:blipFill rotWithShape="1">
            <a:blip r:embed="rId4">
              <a:alphaModFix amt="35000"/>
              <a:extLst>
                <a:ext uri="{28A0092B-C50C-407E-A947-70E740481C1C}">
                  <a14:useLocalDpi xmlns:a14="http://schemas.microsoft.com/office/drawing/2010/main"/>
                </a:ext>
              </a:extLst>
            </a:blip>
            <a:srcRect/>
            <a:stretch/>
          </p:blipFill>
          <p:spPr>
            <a:xfrm>
              <a:off x="7938200" y="5519643"/>
              <a:ext cx="247094" cy="288000"/>
            </a:xfrm>
            <a:prstGeom prst="rect">
              <a:avLst/>
            </a:prstGeom>
          </p:spPr>
        </p:pic>
      </p:grpSp>
      <p:sp>
        <p:nvSpPr>
          <p:cNvPr id="2" name="Oval 1">
            <a:extLst>
              <a:ext uri="{FF2B5EF4-FFF2-40B4-BE49-F238E27FC236}">
                <a16:creationId xmlns:a16="http://schemas.microsoft.com/office/drawing/2014/main" xmlns="" id="{769899D0-DC29-884E-B12B-EC5D91589861}"/>
              </a:ext>
            </a:extLst>
          </p:cNvPr>
          <p:cNvSpPr/>
          <p:nvPr/>
        </p:nvSpPr>
        <p:spPr>
          <a:xfrm>
            <a:off x="6838972" y="3576540"/>
            <a:ext cx="1148162" cy="1707106"/>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DEA2BA8A-CF76-EB46-B3A8-DAC80F754914}"/>
              </a:ext>
            </a:extLst>
          </p:cNvPr>
          <p:cNvSpPr/>
          <p:nvPr/>
        </p:nvSpPr>
        <p:spPr>
          <a:xfrm>
            <a:off x="8061595" y="3576540"/>
            <a:ext cx="1148162" cy="1707106"/>
          </a:xfrm>
          <a:prstGeom prst="ellipse">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xmlns="" id="{DEAD78D7-59FE-A24B-8622-144EFA3668C9}"/>
              </a:ext>
            </a:extLst>
          </p:cNvPr>
          <p:cNvSpPr txBox="1"/>
          <p:nvPr/>
        </p:nvSpPr>
        <p:spPr>
          <a:xfrm>
            <a:off x="6915629" y="1991778"/>
            <a:ext cx="4684452" cy="707886"/>
          </a:xfrm>
          <a:prstGeom prst="rect">
            <a:avLst/>
          </a:prstGeom>
          <a:noFill/>
        </p:spPr>
        <p:txBody>
          <a:bodyPr wrap="square" rtlCol="0" anchor="ctr">
            <a:spAutoFit/>
          </a:bodyPr>
          <a:lstStyle/>
          <a:p>
            <a:pPr algn="ctr"/>
            <a:r>
              <a:rPr lang="en-US" sz="4000" b="1" dirty="0">
                <a:solidFill>
                  <a:srgbClr val="C00000"/>
                </a:solidFill>
              </a:rPr>
              <a:t>mensuration</a:t>
            </a:r>
          </a:p>
        </p:txBody>
      </p:sp>
      <p:sp>
        <p:nvSpPr>
          <p:cNvPr id="21" name="TextBox 20">
            <a:extLst>
              <a:ext uri="{FF2B5EF4-FFF2-40B4-BE49-F238E27FC236}">
                <a16:creationId xmlns:a16="http://schemas.microsoft.com/office/drawing/2014/main" xmlns="" id="{C174170F-F505-F04A-BEDF-F68DA62F5998}"/>
              </a:ext>
            </a:extLst>
          </p:cNvPr>
          <p:cNvSpPr txBox="1"/>
          <p:nvPr/>
        </p:nvSpPr>
        <p:spPr>
          <a:xfrm>
            <a:off x="6915629" y="2677658"/>
            <a:ext cx="4684452" cy="707886"/>
          </a:xfrm>
          <a:prstGeom prst="rect">
            <a:avLst/>
          </a:prstGeom>
          <a:noFill/>
        </p:spPr>
        <p:txBody>
          <a:bodyPr wrap="square" rtlCol="0" anchor="ctr">
            <a:spAutoFit/>
          </a:bodyPr>
          <a:lstStyle/>
          <a:p>
            <a:pPr algn="ctr"/>
            <a:r>
              <a:rPr lang="en-US" sz="4000" b="1" dirty="0">
                <a:solidFill>
                  <a:schemeClr val="accent5">
                    <a:lumMod val="75000"/>
                  </a:schemeClr>
                </a:solidFill>
              </a:rPr>
              <a:t>context</a:t>
            </a:r>
          </a:p>
        </p:txBody>
      </p:sp>
      <p:pic>
        <p:nvPicPr>
          <p:cNvPr id="24" name="Picture 23">
            <a:extLst>
              <a:ext uri="{FF2B5EF4-FFF2-40B4-BE49-F238E27FC236}">
                <a16:creationId xmlns:a16="http://schemas.microsoft.com/office/drawing/2014/main" xmlns="" id="{C125825A-893A-6443-8DB7-E48C364B9EA5}"/>
              </a:ext>
            </a:extLst>
          </p:cNvPr>
          <p:cNvPicPr>
            <a:picLocks noChangeAspect="1"/>
          </p:cNvPicPr>
          <p:nvPr/>
        </p:nvPicPr>
        <p:blipFill>
          <a:blip r:embed="rId5"/>
          <a:stretch>
            <a:fillRect/>
          </a:stretch>
        </p:blipFill>
        <p:spPr>
          <a:xfrm>
            <a:off x="1446377" y="2338062"/>
            <a:ext cx="5076452" cy="2850868"/>
          </a:xfrm>
          <a:prstGeom prst="rect">
            <a:avLst/>
          </a:prstGeom>
        </p:spPr>
      </p:pic>
      <p:pic>
        <p:nvPicPr>
          <p:cNvPr id="25" name="Picture 24">
            <a:extLst>
              <a:ext uri="{FF2B5EF4-FFF2-40B4-BE49-F238E27FC236}">
                <a16:creationId xmlns:a16="http://schemas.microsoft.com/office/drawing/2014/main" xmlns="" id="{A0095EB3-8F9C-7848-B3B1-B97528561E30}"/>
              </a:ext>
            </a:extLst>
          </p:cNvPr>
          <p:cNvPicPr>
            <a:picLocks noChangeAspect="1"/>
          </p:cNvPicPr>
          <p:nvPr/>
        </p:nvPicPr>
        <p:blipFill rotWithShape="1">
          <a:blip r:embed="rId6">
            <a:extLst>
              <a:ext uri="{28A0092B-C50C-407E-A947-70E740481C1C}">
                <a14:useLocalDpi xmlns:a14="http://schemas.microsoft.com/office/drawing/2010/main"/>
              </a:ext>
            </a:extLst>
          </a:blip>
          <a:srcRect l="-2"/>
          <a:stretch/>
        </p:blipFill>
        <p:spPr>
          <a:xfrm>
            <a:off x="1446377" y="2338062"/>
            <a:ext cx="2089296" cy="2850868"/>
          </a:xfrm>
          <a:prstGeom prst="rect">
            <a:avLst/>
          </a:prstGeom>
        </p:spPr>
      </p:pic>
    </p:spTree>
    <p:extLst>
      <p:ext uri="{BB962C8B-B14F-4D97-AF65-F5344CB8AC3E}">
        <p14:creationId xmlns:p14="http://schemas.microsoft.com/office/powerpoint/2010/main" val="211553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3"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xmlns=""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2"/>
                </a:solidFill>
              </a:rPr>
              <a:t>Lack of high-quality digital images</a:t>
            </a:r>
          </a:p>
          <a:p>
            <a:endParaRPr lang="en-US" sz="2400" dirty="0">
              <a:solidFill>
                <a:schemeClr val="bg2"/>
              </a:solidFill>
            </a:endParaRPr>
          </a:p>
          <a:p>
            <a:r>
              <a:rPr lang="en-US" sz="2400" dirty="0">
                <a:solidFill>
                  <a:schemeClr val="bg2"/>
                </a:solidFill>
              </a:rPr>
              <a:t>Notation style (mensural notation)</a:t>
            </a:r>
          </a:p>
          <a:p>
            <a:endParaRPr lang="en-US" sz="2400" dirty="0">
              <a:solidFill>
                <a:schemeClr val="bg1"/>
              </a:solidFill>
            </a:endParaRPr>
          </a:p>
          <a:p>
            <a:r>
              <a:rPr lang="en-US" sz="2400" b="1" dirty="0">
                <a:solidFill>
                  <a:schemeClr val="bg1"/>
                </a:solidFill>
              </a:rPr>
              <a:t>Layout</a:t>
            </a:r>
            <a:br>
              <a:rPr lang="en-US" sz="2400" b="1" dirty="0">
                <a:solidFill>
                  <a:schemeClr val="bg1"/>
                </a:solidFill>
              </a:rPr>
            </a:br>
            <a:r>
              <a:rPr lang="en-US" sz="2400" b="1" dirty="0">
                <a:solidFill>
                  <a:schemeClr val="bg1"/>
                </a:solidFill>
              </a:rPr>
              <a:t>(</a:t>
            </a:r>
            <a:r>
              <a:rPr lang="en-US" sz="2400" b="1" dirty="0" err="1">
                <a:solidFill>
                  <a:schemeClr val="bg1"/>
                </a:solidFill>
              </a:rPr>
              <a:t>choirbook</a:t>
            </a:r>
            <a:r>
              <a:rPr lang="en-US" sz="2400" b="1"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a16="http://schemas.microsoft.com/office/drawing/2014/main" xmlns="" id="{490D59F8-AAFD-484F-AB4B-A627BB1E451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sp>
        <p:nvSpPr>
          <p:cNvPr id="5" name="Slide Number Placeholder 4">
            <a:extLst>
              <a:ext uri="{FF2B5EF4-FFF2-40B4-BE49-F238E27FC236}">
                <a16:creationId xmlns:a16="http://schemas.microsoft.com/office/drawing/2014/main" xmlns="" id="{60EB7D4D-68E0-FC4E-BF38-DAA51E34FDDB}"/>
              </a:ext>
            </a:extLst>
          </p:cNvPr>
          <p:cNvSpPr>
            <a:spLocks noGrp="1"/>
          </p:cNvSpPr>
          <p:nvPr>
            <p:ph type="sldNum" sz="quarter" idx="12"/>
          </p:nvPr>
        </p:nvSpPr>
        <p:spPr/>
        <p:txBody>
          <a:bodyPr/>
          <a:lstStyle/>
          <a:p>
            <a:fld id="{FEB79235-E426-D04C-BD5A-D6C3FB9C44CE}" type="slidenum">
              <a:rPr lang="en-US" smtClean="0"/>
              <a:t>9</a:t>
            </a:fld>
            <a:endParaRPr lang="en-US"/>
          </a:p>
        </p:txBody>
      </p:sp>
      <p:grpSp>
        <p:nvGrpSpPr>
          <p:cNvPr id="4" name="Group 3">
            <a:extLst>
              <a:ext uri="{FF2B5EF4-FFF2-40B4-BE49-F238E27FC236}">
                <a16:creationId xmlns:a16="http://schemas.microsoft.com/office/drawing/2014/main" xmlns="" id="{DCE471BD-619D-AB48-8D41-4F5F71289923}"/>
              </a:ext>
            </a:extLst>
          </p:cNvPr>
          <p:cNvGrpSpPr/>
          <p:nvPr/>
        </p:nvGrpSpPr>
        <p:grpSpPr>
          <a:xfrm>
            <a:off x="5528344" y="1216404"/>
            <a:ext cx="3040107" cy="1892612"/>
            <a:chOff x="5528344" y="1216404"/>
            <a:chExt cx="3040107" cy="1892612"/>
          </a:xfrm>
        </p:grpSpPr>
        <p:sp>
          <p:nvSpPr>
            <p:cNvPr id="11" name="Rectangle 10">
              <a:extLst>
                <a:ext uri="{FF2B5EF4-FFF2-40B4-BE49-F238E27FC236}">
                  <a16:creationId xmlns:a16="http://schemas.microsoft.com/office/drawing/2014/main" xmlns="" id="{A2EF4FF4-4A3F-0A41-ADCF-F018625D1EB9}"/>
                </a:ext>
              </a:extLst>
            </p:cNvPr>
            <p:cNvSpPr/>
            <p:nvPr/>
          </p:nvSpPr>
          <p:spPr>
            <a:xfrm>
              <a:off x="5528344" y="1216404"/>
              <a:ext cx="3040107" cy="18926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TextBox 11">
              <a:extLst>
                <a:ext uri="{FF2B5EF4-FFF2-40B4-BE49-F238E27FC236}">
                  <a16:creationId xmlns:a16="http://schemas.microsoft.com/office/drawing/2014/main" xmlns="" id="{09DB5DA4-F164-204E-B048-84795748BEC2}"/>
                </a:ext>
              </a:extLst>
            </p:cNvPr>
            <p:cNvSpPr txBox="1"/>
            <p:nvPr/>
          </p:nvSpPr>
          <p:spPr>
            <a:xfrm>
              <a:off x="7687672" y="2758003"/>
              <a:ext cx="763395" cy="261610"/>
            </a:xfrm>
            <a:prstGeom prst="rect">
              <a:avLst/>
            </a:prstGeom>
            <a:solidFill>
              <a:srgbClr val="0070C0"/>
            </a:solidFill>
          </p:spPr>
          <p:txBody>
            <a:bodyPr wrap="square" rtlCol="0" anchor="ctr">
              <a:spAutoFit/>
            </a:bodyPr>
            <a:lstStyle/>
            <a:p>
              <a:pPr algn="ctr"/>
              <a:r>
                <a:rPr lang="en-US" sz="1100" b="1" dirty="0">
                  <a:solidFill>
                    <a:schemeClr val="bg1"/>
                  </a:solidFill>
                </a:rPr>
                <a:t>SUPERIUS</a:t>
              </a:r>
            </a:p>
          </p:txBody>
        </p:sp>
      </p:grpSp>
      <p:grpSp>
        <p:nvGrpSpPr>
          <p:cNvPr id="17" name="Group 16">
            <a:extLst>
              <a:ext uri="{FF2B5EF4-FFF2-40B4-BE49-F238E27FC236}">
                <a16:creationId xmlns:a16="http://schemas.microsoft.com/office/drawing/2014/main" xmlns="" id="{35CB975D-3D2D-8A46-AFB5-557287781A84}"/>
              </a:ext>
            </a:extLst>
          </p:cNvPr>
          <p:cNvGrpSpPr/>
          <p:nvPr/>
        </p:nvGrpSpPr>
        <p:grpSpPr>
          <a:xfrm>
            <a:off x="5528345" y="3150054"/>
            <a:ext cx="3040107" cy="2012982"/>
            <a:chOff x="5528345" y="3150054"/>
            <a:chExt cx="3040107" cy="2012982"/>
          </a:xfrm>
        </p:grpSpPr>
        <p:sp>
          <p:nvSpPr>
            <p:cNvPr id="7" name="Rectangle 6">
              <a:extLst>
                <a:ext uri="{FF2B5EF4-FFF2-40B4-BE49-F238E27FC236}">
                  <a16:creationId xmlns:a16="http://schemas.microsoft.com/office/drawing/2014/main" xmlns="" id="{940EFDE5-2A18-E741-BEE3-7ED8D798B888}"/>
                </a:ext>
              </a:extLst>
            </p:cNvPr>
            <p:cNvSpPr/>
            <p:nvPr/>
          </p:nvSpPr>
          <p:spPr>
            <a:xfrm>
              <a:off x="5528345" y="3150054"/>
              <a:ext cx="3040107" cy="2012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3" name="TextBox 12">
              <a:extLst>
                <a:ext uri="{FF2B5EF4-FFF2-40B4-BE49-F238E27FC236}">
                  <a16:creationId xmlns:a16="http://schemas.microsoft.com/office/drawing/2014/main" xmlns="" id="{ACB59F96-821F-A349-8291-FA038A5B50B7}"/>
                </a:ext>
              </a:extLst>
            </p:cNvPr>
            <p:cNvSpPr txBox="1"/>
            <p:nvPr/>
          </p:nvSpPr>
          <p:spPr>
            <a:xfrm>
              <a:off x="7687867" y="4811763"/>
              <a:ext cx="763200" cy="261610"/>
            </a:xfrm>
            <a:prstGeom prst="rect">
              <a:avLst/>
            </a:prstGeom>
            <a:solidFill>
              <a:srgbClr val="FF0000"/>
            </a:solidFill>
          </p:spPr>
          <p:txBody>
            <a:bodyPr wrap="square" rtlCol="0" anchor="ctr">
              <a:spAutoFit/>
            </a:bodyPr>
            <a:lstStyle/>
            <a:p>
              <a:pPr algn="ctr"/>
              <a:r>
                <a:rPr lang="en-US" sz="1100" b="1" dirty="0">
                  <a:solidFill>
                    <a:schemeClr val="bg1"/>
                  </a:solidFill>
                </a:rPr>
                <a:t>TENOR</a:t>
              </a:r>
            </a:p>
          </p:txBody>
        </p:sp>
      </p:grpSp>
      <p:grpSp>
        <p:nvGrpSpPr>
          <p:cNvPr id="6" name="Group 5">
            <a:extLst>
              <a:ext uri="{FF2B5EF4-FFF2-40B4-BE49-F238E27FC236}">
                <a16:creationId xmlns:a16="http://schemas.microsoft.com/office/drawing/2014/main" xmlns="" id="{138BD20D-EE41-F146-AA7E-93BFF2BFCD3C}"/>
              </a:ext>
            </a:extLst>
          </p:cNvPr>
          <p:cNvGrpSpPr/>
          <p:nvPr/>
        </p:nvGrpSpPr>
        <p:grpSpPr>
          <a:xfrm>
            <a:off x="8608709" y="1216404"/>
            <a:ext cx="2812774" cy="1888874"/>
            <a:chOff x="8608709" y="1216404"/>
            <a:chExt cx="2812774" cy="1888874"/>
          </a:xfrm>
        </p:grpSpPr>
        <p:sp>
          <p:nvSpPr>
            <p:cNvPr id="14" name="TextBox 13">
              <a:extLst>
                <a:ext uri="{FF2B5EF4-FFF2-40B4-BE49-F238E27FC236}">
                  <a16:creationId xmlns:a16="http://schemas.microsoft.com/office/drawing/2014/main" xmlns="" id="{52B60231-D6AD-6E4C-8928-E5AAEAA7232B}"/>
                </a:ext>
              </a:extLst>
            </p:cNvPr>
            <p:cNvSpPr txBox="1"/>
            <p:nvPr/>
          </p:nvSpPr>
          <p:spPr>
            <a:xfrm>
              <a:off x="10590600" y="2758003"/>
              <a:ext cx="763200" cy="261610"/>
            </a:xfrm>
            <a:prstGeom prst="rect">
              <a:avLst/>
            </a:prstGeom>
            <a:solidFill>
              <a:srgbClr val="00B050"/>
            </a:solidFill>
          </p:spPr>
          <p:txBody>
            <a:bodyPr wrap="square" rtlCol="0" anchor="ctr">
              <a:spAutoFit/>
            </a:bodyPr>
            <a:lstStyle/>
            <a:p>
              <a:pPr algn="ctr"/>
              <a:r>
                <a:rPr lang="en-US" sz="1100" b="1" dirty="0">
                  <a:solidFill>
                    <a:schemeClr val="bg1"/>
                  </a:solidFill>
                </a:rPr>
                <a:t>ALTUS</a:t>
              </a:r>
            </a:p>
          </p:txBody>
        </p:sp>
        <p:sp>
          <p:nvSpPr>
            <p:cNvPr id="15" name="Rectangle 14">
              <a:extLst>
                <a:ext uri="{FF2B5EF4-FFF2-40B4-BE49-F238E27FC236}">
                  <a16:creationId xmlns:a16="http://schemas.microsoft.com/office/drawing/2014/main" xmlns="" id="{A946629D-8AFC-3448-9DD5-9440DB579B0F}"/>
                </a:ext>
              </a:extLst>
            </p:cNvPr>
            <p:cNvSpPr/>
            <p:nvPr/>
          </p:nvSpPr>
          <p:spPr>
            <a:xfrm>
              <a:off x="8608709" y="1216404"/>
              <a:ext cx="2812774" cy="188887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18" name="Group 17">
            <a:extLst>
              <a:ext uri="{FF2B5EF4-FFF2-40B4-BE49-F238E27FC236}">
                <a16:creationId xmlns:a16="http://schemas.microsoft.com/office/drawing/2014/main" xmlns="" id="{93A9E6A8-ACAA-034D-9DD9-F7BCE46B7190}"/>
              </a:ext>
            </a:extLst>
          </p:cNvPr>
          <p:cNvGrpSpPr/>
          <p:nvPr/>
        </p:nvGrpSpPr>
        <p:grpSpPr>
          <a:xfrm>
            <a:off x="8610600" y="3150054"/>
            <a:ext cx="2812774" cy="2012982"/>
            <a:chOff x="8610600" y="3150054"/>
            <a:chExt cx="2812774" cy="2012982"/>
          </a:xfrm>
        </p:grpSpPr>
        <p:sp>
          <p:nvSpPr>
            <p:cNvPr id="10" name="Rectangle 9">
              <a:extLst>
                <a:ext uri="{FF2B5EF4-FFF2-40B4-BE49-F238E27FC236}">
                  <a16:creationId xmlns:a16="http://schemas.microsoft.com/office/drawing/2014/main" xmlns="" id="{243DB4B2-F84D-3A4D-9CC0-EEBB0073809D}"/>
                </a:ext>
              </a:extLst>
            </p:cNvPr>
            <p:cNvSpPr/>
            <p:nvPr/>
          </p:nvSpPr>
          <p:spPr>
            <a:xfrm>
              <a:off x="8610600" y="3150054"/>
              <a:ext cx="2812774" cy="2012982"/>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extBox 15">
              <a:extLst>
                <a:ext uri="{FF2B5EF4-FFF2-40B4-BE49-F238E27FC236}">
                  <a16:creationId xmlns:a16="http://schemas.microsoft.com/office/drawing/2014/main" xmlns="" id="{5CC4C938-AA1D-8B42-B2E6-860346CEFE29}"/>
                </a:ext>
              </a:extLst>
            </p:cNvPr>
            <p:cNvSpPr txBox="1"/>
            <p:nvPr/>
          </p:nvSpPr>
          <p:spPr>
            <a:xfrm>
              <a:off x="10590600" y="4811763"/>
              <a:ext cx="763200" cy="261610"/>
            </a:xfrm>
            <a:prstGeom prst="rect">
              <a:avLst/>
            </a:prstGeom>
            <a:solidFill>
              <a:schemeClr val="accent4">
                <a:lumMod val="75000"/>
              </a:schemeClr>
            </a:solidFill>
          </p:spPr>
          <p:txBody>
            <a:bodyPr wrap="square" rtlCol="0" anchor="ctr">
              <a:spAutoFit/>
            </a:bodyPr>
            <a:lstStyle/>
            <a:p>
              <a:pPr algn="ctr"/>
              <a:r>
                <a:rPr lang="en-US" sz="1100" b="1" dirty="0">
                  <a:solidFill>
                    <a:schemeClr val="bg1"/>
                  </a:solidFill>
                </a:rPr>
                <a:t>BASSUS</a:t>
              </a:r>
            </a:p>
          </p:txBody>
        </p:sp>
      </p:grpSp>
    </p:spTree>
    <p:extLst>
      <p:ext uri="{BB962C8B-B14F-4D97-AF65-F5344CB8AC3E}">
        <p14:creationId xmlns:p14="http://schemas.microsoft.com/office/powerpoint/2010/main" val="113508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934</TotalTime>
  <Words>1752</Words>
  <Application>Microsoft Macintosh PowerPoint</Application>
  <PresentationFormat>Widescreen</PresentationFormat>
  <Paragraphs>365</Paragraphs>
  <Slides>25</Slides>
  <Notes>25</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25</vt:i4>
      </vt:variant>
    </vt:vector>
  </HeadingPairs>
  <TitlesOfParts>
    <vt:vector size="35" baseType="lpstr">
      <vt:lpstr>Arial</vt:lpstr>
      <vt:lpstr>Avenir Next Medium</vt:lpstr>
      <vt:lpstr>Calibri</vt:lpstr>
      <vt:lpstr>Calibri Light</vt:lpstr>
      <vt:lpstr>Courier New</vt:lpstr>
      <vt:lpstr>Times New Roman</vt:lpstr>
      <vt:lpstr>Wingdings</vt:lpstr>
      <vt:lpstr>Office Theme</vt:lpstr>
      <vt:lpstr>2_Office Theme</vt:lpstr>
      <vt:lpstr>3_Office Theme</vt:lpstr>
      <vt:lpstr>Application of Music-Encoding Technologies to Guatemalan Choirbooks  Facilitating Preservation and Musicological Studies of the Colonial Repertoire</vt:lpstr>
      <vt:lpstr>Project Goals</vt:lpstr>
      <vt:lpstr>Guatemalan Choirbooks</vt:lpstr>
      <vt:lpstr>Barriers for Accessing the Music</vt:lpstr>
      <vt:lpstr>Barriers for Accessing the Music</vt:lpstr>
      <vt:lpstr>PowerPoint Presentation</vt:lpstr>
      <vt:lpstr>Barriers for Accessing the Music</vt:lpstr>
      <vt:lpstr>Mensural Notation</vt:lpstr>
      <vt:lpstr>Barriers for Accessing the Music</vt:lpstr>
      <vt:lpstr>Barriers for Accessing the Music</vt:lpstr>
      <vt:lpstr>SIMSSA Tools</vt:lpstr>
      <vt:lpstr>Three Stages of the Project</vt:lpstr>
      <vt:lpstr>Three Stages of the Project</vt:lpstr>
      <vt:lpstr>PowerPoint Presentation</vt:lpstr>
      <vt:lpstr>DIY Book Scanner</vt:lpstr>
      <vt:lpstr>The V-Shaped Book Cradle &amp; Copy Stand</vt:lpstr>
      <vt:lpstr>DIY Book Scanner</vt:lpstr>
      <vt:lpstr>Lighting</vt:lpstr>
      <vt:lpstr>DIY Book Scanner</vt:lpstr>
      <vt:lpstr>Comparison</vt:lpstr>
      <vt:lpstr>Comparison</vt:lpstr>
      <vt:lpstr>PowerPoint Presentation</vt:lpstr>
      <vt:lpstr>PowerPoint Presentation</vt:lpstr>
      <vt:lpstr>PowerPoint Presentation</vt:lpstr>
      <vt:lpstr>Thank you!  martha.thomaeelias@mail.mcgill.ca</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of Music-Encoding Technologies to Guatemalan Choirbooks  Facilitating Preservation and Musicological Studies of the Colonial Repertoire</dc:title>
  <dc:creator>Martha Thomae Elias</dc:creator>
  <cp:lastModifiedBy>thomaemartha@gmail.com</cp:lastModifiedBy>
  <cp:revision>79</cp:revision>
  <cp:lastPrinted>2019-05-29T01:34:57Z</cp:lastPrinted>
  <dcterms:created xsi:type="dcterms:W3CDTF">2019-05-23T00:42:13Z</dcterms:created>
  <dcterms:modified xsi:type="dcterms:W3CDTF">2019-12-06T20:10:05Z</dcterms:modified>
</cp:coreProperties>
</file>